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C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320254-A558-472F-9FCF-95C7A242FCFE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85CB4-B34C-4E44-9D5B-A2E0B44B8BB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85CB4-B34C-4E44-9D5B-A2E0B44B8BBA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B92C-B0CE-4415-8272-230C8BBF134F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D6353-D584-477E-A075-C8632C23D2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B92C-B0CE-4415-8272-230C8BBF134F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D6353-D584-477E-A075-C8632C23D2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B92C-B0CE-4415-8272-230C8BBF134F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D6353-D584-477E-A075-C8632C23D2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B92C-B0CE-4415-8272-230C8BBF134F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D6353-D584-477E-A075-C8632C23D2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B92C-B0CE-4415-8272-230C8BBF134F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D6353-D584-477E-A075-C8632C23D2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B92C-B0CE-4415-8272-230C8BBF134F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D6353-D584-477E-A075-C8632C23D2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B92C-B0CE-4415-8272-230C8BBF134F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D6353-D584-477E-A075-C8632C23D2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B92C-B0CE-4415-8272-230C8BBF134F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D6353-D584-477E-A075-C8632C23D2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B92C-B0CE-4415-8272-230C8BBF134F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D6353-D584-477E-A075-C8632C23D2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B92C-B0CE-4415-8272-230C8BBF134F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D6353-D584-477E-A075-C8632C23D2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B92C-B0CE-4415-8272-230C8BBF134F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D6353-D584-477E-A075-C8632C23D2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014B92C-B0CE-4415-8272-230C8BBF134F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43D6353-D584-477E-A075-C8632C23D2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420888"/>
            <a:ext cx="7772400" cy="2308238"/>
          </a:xfrm>
        </p:spPr>
        <p:txBody>
          <a:bodyPr>
            <a:noAutofit/>
          </a:bodyPr>
          <a:lstStyle/>
          <a:p>
            <a:r>
              <a:rPr lang="ru-RU" sz="3900" dirty="0" smtClean="0">
                <a:solidFill>
                  <a:srgbClr val="C00000"/>
                </a:solidFill>
              </a:rPr>
              <a:t>Особенности взаимодействия с семьёй в современном ДОО</a:t>
            </a:r>
            <a:endParaRPr lang="ru-RU" sz="39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5013176"/>
            <a:ext cx="7772400" cy="1296144"/>
          </a:xfrm>
        </p:spPr>
        <p:txBody>
          <a:bodyPr>
            <a:normAutofit/>
          </a:bodyPr>
          <a:lstStyle/>
          <a:p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Воспитатель</a:t>
            </a:r>
          </a:p>
          <a:p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Голубовская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С.В.</a:t>
            </a:r>
          </a:p>
          <a:p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683568" y="620688"/>
            <a:ext cx="7772400" cy="1584176"/>
          </a:xfrm>
          <a:prstGeom prst="rect">
            <a:avLst/>
          </a:prstGeom>
        </p:spPr>
        <p:txBody>
          <a:bodyPr vert="horz" lIns="182880" tIns="0">
            <a:normAutofit/>
          </a:bodyPr>
          <a:lstStyle/>
          <a:p>
            <a:pPr algn="ctr"/>
            <a:r>
              <a:rPr lang="ru-RU" sz="4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Консультация для родителей</a:t>
            </a:r>
            <a:endParaRPr lang="ru-RU" sz="44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183880" cy="5760640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ru-RU" sz="5000" dirty="0" smtClean="0"/>
              <a:t>	</a:t>
            </a:r>
            <a:r>
              <a:rPr lang="ru-RU" sz="7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Благодарю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7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за внимание!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72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</p:txBody>
      </p:sp>
      <p:pic>
        <p:nvPicPr>
          <p:cNvPr id="1027" name="Picture 3" descr="E:\Реферат. Материал к реферату\рис. картинки\1364367131_ltnb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9752" y="2780928"/>
            <a:ext cx="4571321" cy="31027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2682624"/>
          </a:xfrm>
        </p:spPr>
        <p:txBody>
          <a:bodyPr>
            <a:normAutofit lnSpcReduction="10000"/>
          </a:bodyPr>
          <a:lstStyle/>
          <a:p>
            <a:pPr marL="0">
              <a:spcBef>
                <a:spcPts val="0"/>
              </a:spcBef>
              <a:buNone/>
            </a:pPr>
            <a:r>
              <a:rPr lang="ru-RU" dirty="0" smtClean="0"/>
              <a:t>	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Семья</a:t>
            </a:r>
            <a:r>
              <a:rPr lang="ru-RU" dirty="0" smtClean="0"/>
              <a:t> для ребёнка – самое важное в его жизни, основа для формирования особенностей поведения и межличностных отношений. Родители и члены семьи являются образцами для подражания.</a:t>
            </a:r>
          </a:p>
        </p:txBody>
      </p:sp>
      <p:pic>
        <p:nvPicPr>
          <p:cNvPr id="2051" name="Picture 3" descr="E:\Реферат. Материал к реферату\рис. картинки\_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2996952"/>
            <a:ext cx="5231904" cy="34906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50976"/>
          </a:xfrm>
        </p:spPr>
        <p:txBody>
          <a:bodyPr>
            <a:normAutofit fontScale="70000" lnSpcReduction="20000"/>
          </a:bodyPr>
          <a:lstStyle/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	</a:t>
            </a:r>
            <a:r>
              <a:rPr lang="ru-RU" sz="4000" dirty="0" smtClean="0"/>
              <a:t>В статье 44 Федерального закона от 29.12.2013 г. № 273-ФЗ «Об образовании в Российской Федерации» определены права, обязанности и ответственность родителей за образование ребёнка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dirty="0" smtClean="0"/>
              <a:t>	Федеральный государственный образовательный стандарт дошкольного образования, утверждённый Приказом </a:t>
            </a:r>
            <a:r>
              <a:rPr lang="ru-RU" sz="4000" dirty="0" err="1" smtClean="0"/>
              <a:t>Минобрнауки</a:t>
            </a:r>
            <a:r>
              <a:rPr lang="ru-RU" sz="4000" dirty="0" smtClean="0"/>
              <a:t> от 17.10.2013 г. № 1155, указывает на необходимость включения в деятельность дошкольной образовательной организации</a:t>
            </a:r>
            <a:r>
              <a:rPr lang="ru-RU" sz="4000" dirty="0" smtClean="0">
                <a:solidFill>
                  <a:srgbClr val="FF0000"/>
                </a:solidFill>
              </a:rPr>
              <a:t> </a:t>
            </a:r>
            <a:r>
              <a:rPr lang="ru-RU" sz="4000" i="1" dirty="0" smtClean="0">
                <a:solidFill>
                  <a:srgbClr val="FF0000"/>
                </a:solidFill>
              </a:rPr>
              <a:t>различных форм взаимодействия с семьёй</a:t>
            </a:r>
            <a:r>
              <a:rPr lang="ru-RU" sz="4000" dirty="0" smtClean="0">
                <a:solidFill>
                  <a:srgbClr val="FF0000"/>
                </a:solidFill>
              </a:rPr>
              <a:t>.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50976"/>
          </a:xfrm>
        </p:spPr>
        <p:txBody>
          <a:bodyPr>
            <a:normAutofit fontScale="40000" lnSpcReduction="20000"/>
          </a:bodyPr>
          <a:lstStyle/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	</a:t>
            </a:r>
            <a:r>
              <a:rPr lang="ru-RU" sz="6300" dirty="0" smtClean="0"/>
              <a:t>Сейчас наблюдается переход главенствующей роли от общественного воспитания к </a:t>
            </a:r>
            <a:r>
              <a:rPr lang="ru-RU" sz="6300" dirty="0" smtClean="0">
                <a:solidFill>
                  <a:srgbClr val="FF0000"/>
                </a:solidFill>
              </a:rPr>
              <a:t>семейному</a:t>
            </a:r>
            <a:r>
              <a:rPr lang="ru-RU" sz="6300" dirty="0" smtClean="0"/>
              <a:t>.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300" dirty="0" smtClean="0"/>
              <a:t>	Актуальность вопроса взаимодействия ДОО и семьи определяет потребность обозначить </a:t>
            </a:r>
            <a:r>
              <a:rPr lang="ru-RU" sz="6300" dirty="0" smtClean="0">
                <a:solidFill>
                  <a:srgbClr val="FF0000"/>
                </a:solidFill>
              </a:rPr>
              <a:t>особенности этого взаимодействия </a:t>
            </a:r>
            <a:r>
              <a:rPr lang="ru-RU" sz="6300" dirty="0" smtClean="0"/>
              <a:t>с целью создания единого образовательного пространства, равноправного и заинтересованного партнёрства.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300" dirty="0" smtClean="0"/>
              <a:t>	Задача воспитателя и ДОО – </a:t>
            </a:r>
            <a:r>
              <a:rPr lang="ru-RU" sz="6300" dirty="0" smtClean="0">
                <a:solidFill>
                  <a:srgbClr val="FF0000"/>
                </a:solidFill>
              </a:rPr>
              <a:t>помочь семье в вопросах воспитания</a:t>
            </a:r>
            <a:r>
              <a:rPr lang="ru-RU" sz="6300" dirty="0" smtClean="0"/>
              <a:t>, при этом не «вместо», а «вместе», то есть педагог </a:t>
            </a:r>
            <a:r>
              <a:rPr lang="ru-RU" sz="6300" b="1" dirty="0" smtClean="0"/>
              <a:t>дополняет</a:t>
            </a:r>
            <a:r>
              <a:rPr lang="ru-RU" sz="6300" dirty="0" smtClean="0"/>
              <a:t> воспитательный функционал семьи, но не может и не должен его заменять.</a:t>
            </a:r>
          </a:p>
          <a:p>
            <a:pPr marL="0">
              <a:spcBef>
                <a:spcPts val="0"/>
              </a:spcBef>
            </a:pPr>
            <a:endParaRPr lang="ru-RU" sz="6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554832"/>
          </a:xfrm>
        </p:spPr>
        <p:txBody>
          <a:bodyPr>
            <a:normAutofit lnSpcReduction="10000"/>
          </a:bodyPr>
          <a:lstStyle/>
          <a:p>
            <a:pPr lvl="0" algn="ctr">
              <a:buNone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Цели взаимодействия ДОО и семьи:</a:t>
            </a:r>
          </a:p>
          <a:p>
            <a:pPr marL="3175" lvl="0" indent="-3175"/>
            <a:r>
              <a:rPr lang="ru-RU" sz="2400" dirty="0" smtClean="0"/>
              <a:t> установить партнёрские отношения с семьёй воспитанника;</a:t>
            </a:r>
          </a:p>
          <a:p>
            <a:pPr marL="3175" lvl="0" indent="-3175"/>
            <a:r>
              <a:rPr lang="ru-RU" sz="2400" dirty="0" smtClean="0"/>
              <a:t> создать атмосферу взаимопонимания, общности интересов, взаимной поддержки;</a:t>
            </a:r>
          </a:p>
          <a:p>
            <a:pPr marL="3175" lvl="0" indent="-3175"/>
            <a:r>
              <a:rPr lang="ru-RU" sz="2400" dirty="0" smtClean="0"/>
              <a:t> объединить усилия для развития и воспитания ребёнка;</a:t>
            </a:r>
          </a:p>
          <a:p>
            <a:pPr marL="0" lvl="0" indent="0"/>
            <a:r>
              <a:rPr lang="ru-RU" sz="2400" dirty="0" smtClean="0"/>
              <a:t> обогащать и развивать у родителей знания и навыки в вопросах воспитания;</a:t>
            </a:r>
          </a:p>
          <a:p>
            <a:pPr marL="0" lvl="0" indent="0"/>
            <a:r>
              <a:rPr lang="ru-RU" sz="2400" dirty="0" smtClean="0"/>
              <a:t> поддерживать их уверенность</a:t>
            </a:r>
          </a:p>
          <a:p>
            <a:pPr lvl="0">
              <a:buNone/>
            </a:pPr>
            <a:r>
              <a:rPr lang="ru-RU" sz="2400" dirty="0" smtClean="0"/>
              <a:t>в собственных педагогических</a:t>
            </a:r>
          </a:p>
          <a:p>
            <a:pPr lvl="0">
              <a:buNone/>
            </a:pPr>
            <a:r>
              <a:rPr lang="ru-RU" sz="2400" dirty="0" smtClean="0"/>
              <a:t>возможностях.</a:t>
            </a:r>
          </a:p>
          <a:p>
            <a:pPr marL="0">
              <a:spcBef>
                <a:spcPts val="0"/>
              </a:spcBef>
              <a:buNone/>
            </a:pPr>
            <a:endParaRPr lang="ru-RU" sz="4000" dirty="0"/>
          </a:p>
        </p:txBody>
      </p:sp>
      <p:pic>
        <p:nvPicPr>
          <p:cNvPr id="1026" name="Picture 2" descr="G:\Реферат. Материал к реферату\рис. картинки\4cfcc18cbfc3bb8edf78d8977829539f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60233" y="3356102"/>
            <a:ext cx="2036250" cy="33852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50976"/>
          </a:xfrm>
        </p:spPr>
        <p:txBody>
          <a:bodyPr>
            <a:normAutofit fontScale="25000" lnSpcReduction="20000"/>
          </a:bodyPr>
          <a:lstStyle/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0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Взаимодействие родителей</a:t>
            </a:r>
            <a:r>
              <a:rPr lang="ru-RU" sz="1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0000" dirty="0" smtClean="0"/>
              <a:t>и ДОО включает:</a:t>
            </a:r>
          </a:p>
          <a:p>
            <a:pPr marL="0" lvl="0">
              <a:lnSpc>
                <a:spcPct val="120000"/>
              </a:lnSpc>
              <a:spcBef>
                <a:spcPts val="0"/>
              </a:spcBef>
            </a:pPr>
            <a:r>
              <a:rPr lang="ru-RU" sz="10000" dirty="0" smtClean="0"/>
              <a:t>работу с коллективом </a:t>
            </a:r>
            <a:r>
              <a:rPr lang="ru-RU" sz="10000" dirty="0" err="1" smtClean="0"/>
              <a:t>д</a:t>
            </a:r>
            <a:r>
              <a:rPr lang="ru-RU" sz="10000" dirty="0" smtClean="0"/>
              <a:t>/с по организации взаимодействия с семьёй, ознакомление педагогов с методами работы с родителями;</a:t>
            </a:r>
          </a:p>
          <a:p>
            <a:pPr marL="0" lvl="0">
              <a:lnSpc>
                <a:spcPct val="120000"/>
              </a:lnSpc>
              <a:spcBef>
                <a:spcPts val="0"/>
              </a:spcBef>
            </a:pPr>
            <a:r>
              <a:rPr lang="ru-RU" sz="10000" dirty="0" smtClean="0"/>
              <a:t>повышение педагогической культуры родителей;</a:t>
            </a:r>
          </a:p>
          <a:p>
            <a:pPr marL="0" lvl="0">
              <a:lnSpc>
                <a:spcPct val="120000"/>
              </a:lnSpc>
              <a:spcBef>
                <a:spcPts val="0"/>
              </a:spcBef>
            </a:pPr>
            <a:r>
              <a:rPr lang="ru-RU" sz="10000" dirty="0" smtClean="0"/>
              <a:t>вовлечение родителей в деятельность ДОО.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endParaRPr lang="ru-RU" sz="100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0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Принципы взаимодействия </a:t>
            </a:r>
            <a:r>
              <a:rPr lang="ru-RU" sz="10000" dirty="0" smtClean="0"/>
              <a:t>ДОО с семьёй:</a:t>
            </a:r>
          </a:p>
          <a:p>
            <a:pPr marL="0" lvl="0">
              <a:lnSpc>
                <a:spcPct val="120000"/>
              </a:lnSpc>
              <a:spcBef>
                <a:spcPts val="0"/>
              </a:spcBef>
            </a:pPr>
            <a:r>
              <a:rPr lang="ru-RU" sz="10000" dirty="0" smtClean="0"/>
              <a:t>доброжелательность;</a:t>
            </a:r>
          </a:p>
          <a:p>
            <a:pPr marL="0" lvl="0">
              <a:lnSpc>
                <a:spcPct val="120000"/>
              </a:lnSpc>
              <a:spcBef>
                <a:spcPts val="0"/>
              </a:spcBef>
            </a:pPr>
            <a:r>
              <a:rPr lang="ru-RU" sz="10000" dirty="0" smtClean="0"/>
              <a:t>индивидуальный подход;</a:t>
            </a:r>
          </a:p>
          <a:p>
            <a:pPr marL="0" lvl="0">
              <a:lnSpc>
                <a:spcPct val="120000"/>
              </a:lnSpc>
              <a:spcBef>
                <a:spcPts val="0"/>
              </a:spcBef>
            </a:pPr>
            <a:r>
              <a:rPr lang="ru-RU" sz="10000" dirty="0" smtClean="0"/>
              <a:t>сотрудничество, а не наставничество;</a:t>
            </a:r>
          </a:p>
          <a:p>
            <a:pPr marL="0" lvl="0">
              <a:lnSpc>
                <a:spcPct val="120000"/>
              </a:lnSpc>
              <a:spcBef>
                <a:spcPts val="0"/>
              </a:spcBef>
            </a:pPr>
            <a:r>
              <a:rPr lang="ru-RU" sz="10000" dirty="0" smtClean="0"/>
              <a:t>тщательная подготовка к каждому мероприятию;</a:t>
            </a:r>
          </a:p>
          <a:p>
            <a:pPr marL="0" lvl="0">
              <a:lnSpc>
                <a:spcPct val="120000"/>
              </a:lnSpc>
              <a:spcBef>
                <a:spcPts val="0"/>
              </a:spcBef>
            </a:pPr>
            <a:r>
              <a:rPr lang="ru-RU" sz="10000" dirty="0" smtClean="0"/>
              <a:t>динамичность.</a:t>
            </a:r>
          </a:p>
          <a:p>
            <a:pPr marL="0">
              <a:spcBef>
                <a:spcPts val="0"/>
              </a:spcBef>
              <a:buNone/>
            </a:pP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2682624"/>
          </a:xfrm>
        </p:spPr>
        <p:txBody>
          <a:bodyPr>
            <a:normAutofit lnSpcReduction="10000"/>
          </a:bodyPr>
          <a:lstStyle/>
          <a:p>
            <a:pPr lvl="0" algn="ctr">
              <a:buNone/>
            </a:pPr>
            <a:r>
              <a:rPr lang="ru-RU" sz="3200" b="1" dirty="0" smtClean="0"/>
              <a:t>	</a:t>
            </a: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Формы работы</a:t>
            </a:r>
          </a:p>
          <a:p>
            <a:pPr lvl="0">
              <a:lnSpc>
                <a:spcPct val="120000"/>
              </a:lnSpc>
              <a:buNone/>
            </a:pPr>
            <a:endParaRPr lang="ru-RU" sz="1400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20000"/>
              </a:lnSpc>
            </a:pPr>
            <a:r>
              <a:rPr lang="ru-RU" sz="3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коллективные</a:t>
            </a:r>
          </a:p>
          <a:p>
            <a:pPr>
              <a:lnSpc>
                <a:spcPct val="120000"/>
              </a:lnSpc>
            </a:pPr>
            <a:r>
              <a:rPr lang="ru-RU" sz="3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индивидуальные</a:t>
            </a:r>
          </a:p>
          <a:p>
            <a:pPr>
              <a:lnSpc>
                <a:spcPct val="120000"/>
              </a:lnSpc>
            </a:pPr>
            <a:r>
              <a:rPr lang="ru-RU" sz="3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наглядные</a:t>
            </a:r>
            <a:endParaRPr lang="ru-RU" sz="11200" dirty="0"/>
          </a:p>
        </p:txBody>
      </p:sp>
      <p:pic>
        <p:nvPicPr>
          <p:cNvPr id="3075" name="Picture 3" descr="E:\Реферат. Материал к реферату\рис. картинки\035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501008"/>
            <a:ext cx="8687563" cy="27392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50976"/>
          </a:xfrm>
        </p:spPr>
        <p:txBody>
          <a:bodyPr>
            <a:normAutofit fontScale="25000" lnSpcReduction="20000"/>
          </a:bodyPr>
          <a:lstStyle/>
          <a:p>
            <a:pPr lvl="0" algn="ctr">
              <a:buNone/>
            </a:pPr>
            <a:r>
              <a:rPr lang="ru-RU" dirty="0" smtClean="0"/>
              <a:t>	</a:t>
            </a:r>
            <a:endParaRPr lang="ru-RU" sz="16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600" dirty="0" smtClean="0"/>
              <a:t>	</a:t>
            </a:r>
            <a:r>
              <a:rPr lang="ru-RU" sz="10400" dirty="0" smtClean="0"/>
              <a:t>Для поддержания </a:t>
            </a:r>
            <a:r>
              <a:rPr lang="ru-RU" sz="10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авторитета</a:t>
            </a:r>
            <a:r>
              <a:rPr lang="ru-RU" sz="10400" dirty="0" smtClean="0"/>
              <a:t> педагога могут быть использованы:</a:t>
            </a:r>
          </a:p>
          <a:p>
            <a:pPr lvl="0">
              <a:lnSpc>
                <a:spcPct val="120000"/>
              </a:lnSpc>
            </a:pPr>
            <a:r>
              <a:rPr lang="ru-RU" sz="10400" dirty="0" smtClean="0"/>
              <a:t>участие воспитателя в конкурсах, выставках, семинарах;</a:t>
            </a:r>
          </a:p>
          <a:p>
            <a:pPr lvl="0">
              <a:lnSpc>
                <a:spcPct val="120000"/>
              </a:lnSpc>
            </a:pPr>
            <a:r>
              <a:rPr lang="ru-RU" sz="10400" dirty="0" smtClean="0"/>
              <a:t>торжественное вручение на родительском собрании грамоты, благодарственного письма;</a:t>
            </a:r>
          </a:p>
          <a:p>
            <a:pPr lvl="0">
              <a:lnSpc>
                <a:spcPct val="120000"/>
              </a:lnSpc>
            </a:pPr>
            <a:r>
              <a:rPr lang="ru-RU" sz="10400" dirty="0" smtClean="0"/>
              <a:t>оформление поздравительного плаката ко дню рождения воспитателя;</a:t>
            </a:r>
          </a:p>
          <a:p>
            <a:pPr lvl="0">
              <a:lnSpc>
                <a:spcPct val="120000"/>
              </a:lnSpc>
            </a:pPr>
            <a:r>
              <a:rPr lang="ru-RU" sz="10400" dirty="0" smtClean="0"/>
              <a:t>благодарственное письмо от родителей выпускников;</a:t>
            </a:r>
          </a:p>
          <a:p>
            <a:pPr lvl="0">
              <a:lnSpc>
                <a:spcPct val="120000"/>
              </a:lnSpc>
            </a:pPr>
            <a:r>
              <a:rPr lang="ru-RU" sz="10400" dirty="0" smtClean="0"/>
              <a:t>оформление стенда с лучшими педагогами ДОО с указанием их достижений. </a:t>
            </a:r>
            <a:endParaRPr lang="ru-RU" sz="10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50976"/>
          </a:xfrm>
        </p:spPr>
        <p:txBody>
          <a:bodyPr>
            <a:normAutofit fontScale="25000" lnSpcReduction="20000"/>
          </a:bodyPr>
          <a:lstStyle/>
          <a:p>
            <a:pPr lvl="0" algn="ctr">
              <a:buNone/>
            </a:pPr>
            <a:r>
              <a:rPr lang="ru-RU" dirty="0" smtClean="0"/>
              <a:t>	</a:t>
            </a:r>
            <a:endParaRPr lang="ru-RU" sz="16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>
              <a:buNone/>
            </a:pPr>
            <a:r>
              <a:rPr lang="ru-RU" sz="10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Ожидаемые результаты:</a:t>
            </a:r>
          </a:p>
          <a:p>
            <a:pPr lvl="0"/>
            <a:r>
              <a:rPr lang="ru-RU" sz="10000" dirty="0" smtClean="0"/>
              <a:t>родители больше интересуются жизнью ребёнка в детском саду, участвуют в совместных делах ДОО и семьи;</a:t>
            </a:r>
          </a:p>
          <a:p>
            <a:pPr lvl="0"/>
            <a:r>
              <a:rPr lang="ru-RU" sz="10000" dirty="0" smtClean="0"/>
              <a:t>растёт уровень доверия к педагогу;</a:t>
            </a:r>
          </a:p>
          <a:p>
            <a:pPr lvl="0"/>
            <a:r>
              <a:rPr lang="ru-RU" sz="10000" dirty="0" smtClean="0"/>
              <a:t>воспитатель в своей работе действует активнее, смелее, более творчески;</a:t>
            </a:r>
          </a:p>
          <a:p>
            <a:pPr lvl="0"/>
            <a:r>
              <a:rPr lang="ru-RU" sz="10000" dirty="0" smtClean="0"/>
              <a:t>воспитатель тесно взаимодействует со всеми родителями, привлекая их к групповым мероприятиям, а не только с активистами;</a:t>
            </a:r>
          </a:p>
          <a:p>
            <a:pPr lvl="0"/>
            <a:r>
              <a:rPr lang="ru-RU" sz="10000" dirty="0" smtClean="0"/>
              <a:t>отношения воспитателя и родителей становится менее формальным, выстраивается партнёрское общение;</a:t>
            </a:r>
          </a:p>
          <a:p>
            <a:pPr lvl="0"/>
            <a:r>
              <a:rPr lang="ru-RU" sz="10000" dirty="0" smtClean="0"/>
              <a:t>родители взаимодействуют между собой;</a:t>
            </a:r>
          </a:p>
          <a:p>
            <a:pPr lvl="0"/>
            <a:r>
              <a:rPr lang="ru-RU" sz="10000" dirty="0" smtClean="0"/>
              <a:t>совместная деятельность воспитателя, родителей и ребёнка оказывает положительное влияние на детей.</a:t>
            </a:r>
            <a:endParaRPr lang="ru-RU" sz="1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280</TotalTime>
  <Words>131</Words>
  <Application>Microsoft Office PowerPoint</Application>
  <PresentationFormat>Экран (4:3)</PresentationFormat>
  <Paragraphs>53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Calibri</vt:lpstr>
      <vt:lpstr>Consolas</vt:lpstr>
      <vt:lpstr>Times New Roman</vt:lpstr>
      <vt:lpstr>Verdana</vt:lpstr>
      <vt:lpstr>Wingdings 2</vt:lpstr>
      <vt:lpstr>Аспект</vt:lpstr>
      <vt:lpstr>Особенности взаимодействия с семьёй в современном ДОО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шеф</dc:creator>
  <cp:lastModifiedBy>1</cp:lastModifiedBy>
  <cp:revision>142</cp:revision>
  <dcterms:created xsi:type="dcterms:W3CDTF">2016-04-17T14:43:55Z</dcterms:created>
  <dcterms:modified xsi:type="dcterms:W3CDTF">2017-02-07T11:36:33Z</dcterms:modified>
</cp:coreProperties>
</file>