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A4A4-53A6-40B4-B693-8B5D44D48D31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12A2-2A7D-45C0-8BCD-F45BFE57C09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A4A4-53A6-40B4-B693-8B5D44D48D31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12A2-2A7D-45C0-8BCD-F45BFE57C0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A4A4-53A6-40B4-B693-8B5D44D48D31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12A2-2A7D-45C0-8BCD-F45BFE57C0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A4A4-53A6-40B4-B693-8B5D44D48D31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12A2-2A7D-45C0-8BCD-F45BFE57C0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A4A4-53A6-40B4-B693-8B5D44D48D31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12A2-2A7D-45C0-8BCD-F45BFE57C09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A4A4-53A6-40B4-B693-8B5D44D48D31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12A2-2A7D-45C0-8BCD-F45BFE57C0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A4A4-53A6-40B4-B693-8B5D44D48D31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12A2-2A7D-45C0-8BCD-F45BFE57C0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A4A4-53A6-40B4-B693-8B5D44D48D31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12A2-2A7D-45C0-8BCD-F45BFE57C0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A4A4-53A6-40B4-B693-8B5D44D48D31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12A2-2A7D-45C0-8BCD-F45BFE57C0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A4A4-53A6-40B4-B693-8B5D44D48D31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12A2-2A7D-45C0-8BCD-F45BFE57C0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A4A4-53A6-40B4-B693-8B5D44D48D31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14312A2-2A7D-45C0-8BCD-F45BFE57C09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7CA4A4-53A6-40B4-B693-8B5D44D48D31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4312A2-2A7D-45C0-8BCD-F45BFE57C094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701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701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185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185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7851648" cy="642942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Презентация к родительскому собранию: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564904"/>
            <a:ext cx="7854696" cy="4032448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«Целевые ориентиры </a:t>
            </a:r>
          </a:p>
          <a:p>
            <a:pPr algn="ctr"/>
            <a:r>
              <a:rPr lang="ru-RU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родителей </a:t>
            </a:r>
          </a:p>
          <a:p>
            <a:pPr algn="ctr"/>
            <a:r>
              <a:rPr lang="ru-RU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младшего дошкольного возраста </a:t>
            </a:r>
          </a:p>
          <a:p>
            <a:pPr algn="ctr"/>
            <a:r>
              <a:rPr lang="ru-RU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соответствии с ФГОС»</a:t>
            </a:r>
          </a:p>
          <a:p>
            <a:pPr algn="ctr"/>
            <a:r>
              <a:rPr lang="ru-RU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</a:t>
            </a:r>
            <a:r>
              <a:rPr lang="ru-RU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Воспитатель: </a:t>
            </a:r>
            <a:r>
              <a:rPr lang="ru-RU" sz="2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Голубовская</a:t>
            </a:r>
            <a:r>
              <a:rPr lang="ru-RU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С.В.</a:t>
            </a:r>
            <a:endParaRPr lang="ru-RU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260648"/>
            <a:ext cx="7851648" cy="642942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30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>
                <a:effectLst/>
              </a:rPr>
              <a:t>Муниципальное бюджетное дошкольное образовательное учреждение       «Детский сад №5 «</a:t>
            </a:r>
            <a:r>
              <a:rPr lang="ru-RU" dirty="0" err="1">
                <a:effectLst/>
              </a:rPr>
              <a:t>Семицветик</a:t>
            </a:r>
            <a:r>
              <a:rPr lang="ru-RU" dirty="0">
                <a:effectLst/>
              </a:rPr>
              <a:t>»                                                                                                      города Будённовска Будённовского района»</a:t>
            </a:r>
          </a:p>
          <a:p>
            <a:pPr algn="l"/>
            <a:endParaRPr lang="ru-RU" sz="1400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285860"/>
            <a:ext cx="7772400" cy="4071966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5400" dirty="0" smtClean="0"/>
              <a:t>Воспитание </a:t>
            </a:r>
            <a:r>
              <a:rPr lang="ru-RU" sz="5400" dirty="0"/>
              <a:t>,</a:t>
            </a:r>
            <a:r>
              <a:rPr lang="ru-RU" sz="5400" dirty="0" smtClean="0"/>
              <a:t> образование и развитие детей </a:t>
            </a:r>
            <a:br>
              <a:rPr lang="ru-RU" sz="5400" dirty="0" smtClean="0"/>
            </a:br>
            <a:r>
              <a:rPr lang="ru-RU" sz="5400" dirty="0" smtClean="0"/>
              <a:t>3-4 лет</a:t>
            </a:r>
            <a:br>
              <a:rPr lang="ru-RU" sz="5400" dirty="0" smtClean="0"/>
            </a:br>
            <a:r>
              <a:rPr lang="ru-RU" sz="5400" dirty="0" smtClean="0"/>
              <a:t> в детском саду</a:t>
            </a:r>
            <a:br>
              <a:rPr lang="ru-RU" sz="5400" dirty="0" smtClean="0"/>
            </a:br>
            <a:r>
              <a:rPr lang="ru-RU" sz="5400" dirty="0" smtClean="0"/>
              <a:t> в соответствии с ФГОС</a:t>
            </a:r>
            <a:endParaRPr lang="ru-RU" sz="5400" dirty="0"/>
          </a:p>
        </p:txBody>
      </p:sp>
    </p:spTree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78581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Особенности развития детей 3-4 лет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  <a:ln>
            <a:solidFill>
              <a:schemeClr val="accent3"/>
            </a:solidFill>
          </a:ln>
        </p:spPr>
        <p:txBody>
          <a:bodyPr>
            <a:normAutofit/>
          </a:bodyPr>
          <a:lstStyle/>
          <a:p>
            <a:r>
              <a:rPr lang="ru-RU" sz="2000" dirty="0" smtClean="0"/>
              <a:t>К трем годам у ребенка должна быть сформирована способность ставить перед собой цель ( построить домик, «сварить» обед кукле нарисовать машину…) - ребенок может заниматься своими делами 15-20 минут. Он в состоянии найти себе занятие, наметить цели и потратить некоторое время на ее достижение.</a:t>
            </a:r>
          </a:p>
          <a:p>
            <a:r>
              <a:rPr lang="ru-RU" sz="2000" dirty="0" smtClean="0"/>
              <a:t>К трем годам ребенок словоохотливый малыш, активно стремящийся к общению. Речь для них – способ передачи и выражения мыслей и отношения.</a:t>
            </a:r>
          </a:p>
          <a:p>
            <a:r>
              <a:rPr lang="ru-RU" sz="2000" dirty="0" smtClean="0"/>
              <a:t>К трем годам ребенок достаточно самостоятелен в быту: умеет самостоятельно есть, одеваться, умываться и т.д.</a:t>
            </a:r>
          </a:p>
          <a:p>
            <a:r>
              <a:rPr lang="ru-RU" sz="2000" dirty="0" smtClean="0"/>
              <a:t>К трем годам увеличивается словарный запас до  1500 слов; изменяется состав речи – чаще используют глаголы, прилагательные и другие части речи; длина предложений увеличивается, появляются сложные предложения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Формирование математических представлений,</a:t>
            </a:r>
            <a:br>
              <a:rPr lang="ru-RU" sz="2400" b="1" dirty="0" smtClean="0"/>
            </a:br>
            <a:r>
              <a:rPr lang="ru-RU" sz="2400" b="1" dirty="0" smtClean="0"/>
              <a:t> развитие мышления</a:t>
            </a:r>
            <a:endParaRPr lang="ru-RU" sz="24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1285860"/>
            <a:ext cx="4040188" cy="659352"/>
          </a:xfrm>
        </p:spPr>
        <p:txBody>
          <a:bodyPr/>
          <a:lstStyle/>
          <a:p>
            <a:r>
              <a:rPr lang="ru-RU" sz="2000" dirty="0" smtClean="0"/>
              <a:t>Ребёнок трёх лет:</a:t>
            </a:r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86314" y="1285860"/>
            <a:ext cx="4041775" cy="65484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Ребёнок четырёх лет:</a:t>
            </a:r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42844" y="1785926"/>
            <a:ext cx="4354544" cy="4574394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Умеет считать до трёх, подбирает к заданному количеству предметов такое же количество других предметов.</a:t>
            </a:r>
          </a:p>
          <a:p>
            <a:r>
              <a:rPr lang="ru-RU" sz="1600" dirty="0" smtClean="0"/>
              <a:t>Умеет объединять однородные предметы в группы,  сравнивает  предметы, различает  количество предметов, находит сходство и различия между предметами.</a:t>
            </a:r>
          </a:p>
          <a:p>
            <a:r>
              <a:rPr lang="ru-RU" sz="1600" dirty="0" smtClean="0"/>
              <a:t>Умеет различать геометрические предметы (треугольник, круг, квадрат).</a:t>
            </a:r>
          </a:p>
          <a:p>
            <a:r>
              <a:rPr lang="ru-RU" sz="1600" dirty="0" smtClean="0"/>
              <a:t>Знает и различает основные цвета, предметы по цвету.</a:t>
            </a:r>
          </a:p>
          <a:p>
            <a:r>
              <a:rPr lang="ru-RU" sz="1600" dirty="0" smtClean="0"/>
              <a:t>Складывает картинку разрезанную на 2-4 части.</a:t>
            </a:r>
          </a:p>
          <a:p>
            <a:r>
              <a:rPr lang="ru-RU" sz="1600" dirty="0" smtClean="0"/>
              <a:t>Находит несоответствия в рисунках.  </a:t>
            </a:r>
            <a:endParaRPr lang="ru-RU" sz="16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785926"/>
            <a:ext cx="4356131" cy="4574394"/>
          </a:xfrm>
        </p:spPr>
        <p:txBody>
          <a:bodyPr>
            <a:normAutofit lnSpcReduction="10000"/>
          </a:bodyPr>
          <a:lstStyle/>
          <a:p>
            <a:r>
              <a:rPr lang="ru-RU" sz="1600" dirty="0" smtClean="0"/>
              <a:t>Умеет  считать до пяти в прямом и обратном порядке, подбирает соответствующее количество предметов.</a:t>
            </a:r>
          </a:p>
          <a:p>
            <a:r>
              <a:rPr lang="ru-RU" sz="1600" dirty="0" smtClean="0"/>
              <a:t>Пересчитывает предметы, используя порядковые числительные (первый, второй…), количественные числительные (один, два…)</a:t>
            </a:r>
          </a:p>
          <a:p>
            <a:r>
              <a:rPr lang="ru-RU" sz="1600" dirty="0" smtClean="0"/>
              <a:t>Сравнивает  количество предметов(больше, меньше, столько же), употребляет  понятия(большой- маленький, длинный- короткий…)</a:t>
            </a:r>
          </a:p>
          <a:p>
            <a:r>
              <a:rPr lang="ru-RU" sz="1600" dirty="0" smtClean="0"/>
              <a:t>Различает  предметы по форме, размеру и цвету, учится рисовать геометрические фигуры(круг, квадрат, треугольник, овал, прямоугольник), соотносит с предметами соответствующих форм.</a:t>
            </a:r>
          </a:p>
          <a:p>
            <a:r>
              <a:rPr lang="ru-RU" sz="1600" dirty="0" smtClean="0"/>
              <a:t>Ориентируется в пространстве и на листе бумаги.</a:t>
            </a:r>
          </a:p>
          <a:p>
            <a:endParaRPr lang="ru-RU" sz="1600" dirty="0"/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889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Речевое развитие </a:t>
            </a:r>
            <a:endParaRPr lang="ru-RU" sz="24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1285860"/>
            <a:ext cx="4040188" cy="659352"/>
          </a:xfrm>
        </p:spPr>
        <p:txBody>
          <a:bodyPr/>
          <a:lstStyle/>
          <a:p>
            <a:r>
              <a:rPr lang="ru-RU" sz="2000" dirty="0" smtClean="0"/>
              <a:t>Ребёнок трёх лет:</a:t>
            </a:r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86314" y="1285860"/>
            <a:ext cx="4041775" cy="65484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Ребёнок четырёх лет:</a:t>
            </a:r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42844" y="1785926"/>
            <a:ext cx="4354544" cy="4574394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Знает названия предметов мебели, одежды, посуды, игрушек, названия домашних и диких животных;</a:t>
            </a:r>
          </a:p>
          <a:p>
            <a:r>
              <a:rPr lang="ru-RU" sz="1600" dirty="0" smtClean="0"/>
              <a:t>Знает слова, обозначающие действия людей( бегать, прыгать, есть…).</a:t>
            </a:r>
          </a:p>
          <a:p>
            <a:r>
              <a:rPr lang="ru-RU" sz="1600" dirty="0" smtClean="0"/>
              <a:t>Знает наизусть несколько небольших стихотворений.</a:t>
            </a:r>
          </a:p>
          <a:p>
            <a:r>
              <a:rPr lang="ru-RU" sz="1600" dirty="0" smtClean="0"/>
              <a:t>Знает некоторые звукоподражательные слова, характеризующие звуки, издаваемые предметами(кап- кап, тук-тук).  </a:t>
            </a:r>
          </a:p>
          <a:p>
            <a:r>
              <a:rPr lang="ru-RU" sz="1600" dirty="0" smtClean="0"/>
              <a:t>Знает  звукоподражательные слова, характеризующие звуки, издаваемые животными.</a:t>
            </a:r>
          </a:p>
          <a:p>
            <a:r>
              <a:rPr lang="ru-RU" sz="1600" dirty="0" smtClean="0"/>
              <a:t>Умеет  строить простые предложения, использует в своем словаре более 1000 слов.</a:t>
            </a:r>
            <a:endParaRPr lang="ru-RU" sz="16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785926"/>
            <a:ext cx="4356131" cy="4574394"/>
          </a:xfrm>
        </p:spPr>
        <p:txBody>
          <a:bodyPr>
            <a:normAutofit lnSpcReduction="10000"/>
          </a:bodyPr>
          <a:lstStyle/>
          <a:p>
            <a:r>
              <a:rPr lang="ru-RU" sz="1600" dirty="0" smtClean="0"/>
              <a:t>Понимает речь взрослого. Учится владеть речевым дыханием и управлять речевым темпом и силой голоса. Умеет внятно произносить гласные (</a:t>
            </a:r>
            <a:r>
              <a:rPr lang="ru-RU" sz="1600" dirty="0" err="1" smtClean="0"/>
              <a:t>а,о,у,э,ы,и</a:t>
            </a:r>
            <a:r>
              <a:rPr lang="ru-RU" sz="1600" dirty="0" smtClean="0"/>
              <a:t>); Тренироваться в правильном произношении трудных звуков(</a:t>
            </a:r>
            <a:r>
              <a:rPr lang="ru-RU" sz="1600" dirty="0" err="1" smtClean="0"/>
              <a:t>б-п</a:t>
            </a:r>
            <a:r>
              <a:rPr lang="ru-RU" sz="1600" dirty="0" smtClean="0"/>
              <a:t>, </a:t>
            </a:r>
            <a:r>
              <a:rPr lang="ru-RU" sz="1600" dirty="0" err="1" smtClean="0"/>
              <a:t>д-т</a:t>
            </a:r>
            <a:r>
              <a:rPr lang="ru-RU" sz="1600" dirty="0" smtClean="0"/>
              <a:t>,  </a:t>
            </a:r>
            <a:r>
              <a:rPr lang="ru-RU" sz="1600" dirty="0" err="1" smtClean="0"/>
              <a:t>з-с-ц</a:t>
            </a:r>
            <a:r>
              <a:rPr lang="ru-RU" sz="1600" dirty="0" smtClean="0"/>
              <a:t>, </a:t>
            </a:r>
            <a:r>
              <a:rPr lang="ru-RU" sz="1600" dirty="0" err="1" smtClean="0"/>
              <a:t>в-ф</a:t>
            </a:r>
            <a:r>
              <a:rPr lang="ru-RU" sz="1600" dirty="0" smtClean="0"/>
              <a:t>, </a:t>
            </a:r>
            <a:r>
              <a:rPr lang="ru-RU" sz="1600" dirty="0" err="1" smtClean="0"/>
              <a:t>ж-ш</a:t>
            </a:r>
            <a:r>
              <a:rPr lang="ru-RU" sz="1600" dirty="0" smtClean="0"/>
              <a:t>)</a:t>
            </a:r>
          </a:p>
          <a:p>
            <a:r>
              <a:rPr lang="ru-RU" sz="1600" dirty="0" smtClean="0"/>
              <a:t>Различает части предметов и называет их(у дома: двери, окна, крыльцо, крыша).</a:t>
            </a:r>
          </a:p>
          <a:p>
            <a:r>
              <a:rPr lang="ru-RU" sz="1600" dirty="0" smtClean="0"/>
              <a:t>Учится использовать вежливую форму обращения к взрослым(</a:t>
            </a:r>
            <a:r>
              <a:rPr lang="ru-RU" sz="1600" dirty="0" err="1" smtClean="0"/>
              <a:t>посмотриТЕ</a:t>
            </a:r>
            <a:r>
              <a:rPr lang="ru-RU" sz="1600" dirty="0" smtClean="0"/>
              <a:t>, </a:t>
            </a:r>
            <a:r>
              <a:rPr lang="ru-RU" sz="1600" dirty="0" err="1" smtClean="0"/>
              <a:t>здравствуйТЕ</a:t>
            </a:r>
            <a:r>
              <a:rPr lang="ru-RU" sz="1600" dirty="0" smtClean="0"/>
              <a:t>…). Использует в речи слова вежливости(пожалуйста, спасибо..)</a:t>
            </a:r>
          </a:p>
          <a:p>
            <a:r>
              <a:rPr lang="ru-RU" sz="1600" dirty="0" smtClean="0"/>
              <a:t>Знает наизусть небольшое стихотворение, несколько сказок, учится пересказывать сказки.</a:t>
            </a:r>
          </a:p>
          <a:p>
            <a:r>
              <a:rPr lang="ru-RU" sz="1600" dirty="0" smtClean="0"/>
              <a:t>Учится составлять рассказ по картинке. Словарный запас ребёнка превышает 1500 слов.</a:t>
            </a:r>
          </a:p>
          <a:p>
            <a:endParaRPr lang="ru-RU" sz="1600" dirty="0"/>
          </a:p>
        </p:txBody>
      </p:sp>
    </p:spTree>
  </p:cSld>
  <p:clrMapOvr>
    <a:masterClrMapping/>
  </p:clrMapOvr>
  <p:transition>
    <p:wheel spokes="2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889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Формирование представлений об окружающем мире </a:t>
            </a:r>
            <a:endParaRPr lang="ru-RU" sz="24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000108"/>
            <a:ext cx="4040188" cy="659352"/>
          </a:xfrm>
        </p:spPr>
        <p:txBody>
          <a:bodyPr/>
          <a:lstStyle/>
          <a:p>
            <a:r>
              <a:rPr lang="ru-RU" sz="2000" dirty="0" smtClean="0"/>
              <a:t>Ребёнок трёх лет:</a:t>
            </a:r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86314" y="1000108"/>
            <a:ext cx="4041775" cy="65484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      Ребёнок четырёх лет:</a:t>
            </a:r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42844" y="1785926"/>
            <a:ext cx="4354544" cy="4929222"/>
          </a:xfrm>
        </p:spPr>
        <p:txBody>
          <a:bodyPr>
            <a:normAutofit lnSpcReduction="10000"/>
          </a:bodyPr>
          <a:lstStyle/>
          <a:p>
            <a:r>
              <a:rPr lang="ru-RU" sz="1600" dirty="0" smtClean="0"/>
              <a:t>Имеет представления о явлениях природы(снег, дождь, гром, ветер, радуга);</a:t>
            </a:r>
          </a:p>
          <a:p>
            <a:r>
              <a:rPr lang="ru-RU" sz="1600" dirty="0" smtClean="0"/>
              <a:t>Знает о том, что птички летают, а рыбки плавают.</a:t>
            </a:r>
          </a:p>
          <a:p>
            <a:r>
              <a:rPr lang="ru-RU" sz="1600" dirty="0" smtClean="0"/>
              <a:t>Понимает разницу между домашними и дикими животными. Знает названия домашних и диких животных. Знает представления о некоторых животных, обитающих в жарких странах.</a:t>
            </a:r>
          </a:p>
          <a:p>
            <a:r>
              <a:rPr lang="ru-RU" sz="1600" dirty="0" smtClean="0"/>
              <a:t>Знает названия фруктов, овощей, ягод. Имеет представление о том, что растет в саду, а что в огороде. </a:t>
            </a:r>
          </a:p>
          <a:p>
            <a:r>
              <a:rPr lang="ru-RU" sz="1600" dirty="0" smtClean="0"/>
              <a:t>Знает названия некоторых цветов, деревьев. Называет части дерева, цветка.</a:t>
            </a:r>
          </a:p>
          <a:p>
            <a:r>
              <a:rPr lang="ru-RU" sz="1600" dirty="0" smtClean="0"/>
              <a:t>Понимает разницу между понятиями :день-ночь, утро-вечер.</a:t>
            </a:r>
          </a:p>
          <a:p>
            <a:r>
              <a:rPr lang="ru-RU" sz="1600" dirty="0" smtClean="0"/>
              <a:t>Имеет представление о насекомых и грибах.</a:t>
            </a:r>
          </a:p>
          <a:p>
            <a:endParaRPr lang="ru-RU" sz="16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785926"/>
            <a:ext cx="4356131" cy="4929222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Умеет отличать домашних и диких животных, знает о том, какую пользу приносят животные.</a:t>
            </a:r>
          </a:p>
          <a:p>
            <a:r>
              <a:rPr lang="ru-RU" sz="1600" dirty="0" smtClean="0"/>
              <a:t>Имеет представление птицах, рыбах, насекомых. Называет несколько видов рыб, птиц, насекомых.</a:t>
            </a:r>
          </a:p>
          <a:p>
            <a:r>
              <a:rPr lang="ru-RU" sz="1600" dirty="0" smtClean="0"/>
              <a:t>Знает названия времен года и называет несколько признаков каждого времени года. Знает названия дней недели, определяет части суток.</a:t>
            </a:r>
          </a:p>
          <a:p>
            <a:r>
              <a:rPr lang="ru-RU" sz="1600" dirty="0" smtClean="0"/>
              <a:t>Знает свою фамилию, имя; имена и фамилию членов семьи, название города (села), в котором он живет.</a:t>
            </a:r>
          </a:p>
          <a:p>
            <a:r>
              <a:rPr lang="ru-RU" sz="1600" dirty="0" smtClean="0"/>
              <a:t>Имеет представление о некоторых профессиях, правилах безопасности, понимать необходимость соблюдать порядок в быту, личной гигиене.</a:t>
            </a:r>
          </a:p>
          <a:p>
            <a:r>
              <a:rPr lang="ru-RU" sz="1600" dirty="0" smtClean="0"/>
              <a:t>Понимает необходимость бережного отношения к природе.</a:t>
            </a:r>
          </a:p>
          <a:p>
            <a:endParaRPr lang="ru-RU" sz="1600" dirty="0"/>
          </a:p>
        </p:txBody>
      </p:sp>
    </p:spTree>
  </p:cSld>
  <p:clrMapOvr>
    <a:masterClrMapping/>
  </p:clrMapOvr>
  <p:transition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889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Развитие памяти и внимания </a:t>
            </a:r>
            <a:endParaRPr lang="ru-RU" sz="24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000108"/>
            <a:ext cx="4040188" cy="659352"/>
          </a:xfrm>
        </p:spPr>
        <p:txBody>
          <a:bodyPr/>
          <a:lstStyle/>
          <a:p>
            <a:r>
              <a:rPr lang="ru-RU" sz="2000" dirty="0" smtClean="0"/>
              <a:t>Ребёнок трёх лет:</a:t>
            </a:r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86314" y="1000108"/>
            <a:ext cx="4041775" cy="65484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      Ребёнок четырёх лет:</a:t>
            </a:r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42844" y="1785926"/>
            <a:ext cx="4354544" cy="3786214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Знает 1-2  четверостишия;</a:t>
            </a:r>
          </a:p>
          <a:p>
            <a:r>
              <a:rPr lang="ru-RU" sz="1600" dirty="0" smtClean="0"/>
              <a:t>Умеет находить по памяти 2-3 предмета;</a:t>
            </a:r>
          </a:p>
          <a:p>
            <a:r>
              <a:rPr lang="ru-RU" sz="1600" dirty="0" smtClean="0"/>
              <a:t>Умеет повторять по памяти несколько слов, услышанных им несколько раз;</a:t>
            </a:r>
          </a:p>
          <a:p>
            <a:r>
              <a:rPr lang="ru-RU" sz="1600" dirty="0" smtClean="0"/>
              <a:t>Повторяет по памяти движения, показанные ему несколько раз; </a:t>
            </a:r>
          </a:p>
          <a:p>
            <a:r>
              <a:rPr lang="ru-RU" sz="1600" dirty="0" smtClean="0"/>
              <a:t>Умеет находить предмет с заданными признаками среди группы других предметов.</a:t>
            </a:r>
          </a:p>
          <a:p>
            <a:r>
              <a:rPr lang="ru-RU" sz="1600" dirty="0" smtClean="0"/>
              <a:t>Удерживает внимание в течении 3-4 минут при выполнении задания или во время игры.</a:t>
            </a:r>
          </a:p>
          <a:p>
            <a:endParaRPr lang="ru-RU" sz="16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0" y="1500174"/>
            <a:ext cx="4356131" cy="4929222"/>
          </a:xfrm>
        </p:spPr>
        <p:txBody>
          <a:bodyPr>
            <a:normAutofit lnSpcReduction="10000"/>
          </a:bodyPr>
          <a:lstStyle/>
          <a:p>
            <a:r>
              <a:rPr lang="ru-RU" sz="1600" dirty="0" smtClean="0"/>
              <a:t>Умеет удерживать внимание во время игры или занятий в течении десяти и более минут</a:t>
            </a:r>
          </a:p>
          <a:p>
            <a:r>
              <a:rPr lang="ru-RU" sz="1600" dirty="0" smtClean="0"/>
              <a:t>Легко справляется с заданиями на нахождение отличий между похожими картинками.</a:t>
            </a:r>
          </a:p>
          <a:p>
            <a:r>
              <a:rPr lang="ru-RU" sz="1600" dirty="0" smtClean="0"/>
              <a:t>Знает наизусть несколько небольших стихотворений. Пор памяти воспроизводит несколько несложных движений и ритмов.</a:t>
            </a:r>
          </a:p>
          <a:p>
            <a:r>
              <a:rPr lang="ru-RU" sz="1600" dirty="0" smtClean="0"/>
              <a:t>Умеет по памяти пересказать содержание любимого мультфильма или сказки. Помнит о событиях текущего или прошедшего дня.</a:t>
            </a:r>
          </a:p>
          <a:p>
            <a:r>
              <a:rPr lang="ru-RU" sz="1600" dirty="0" smtClean="0"/>
              <a:t>Умеет сравнивать предметы по величине, форме, цвету. Группирует предметы  в логические пары. Находит среди предметов лишний.</a:t>
            </a:r>
          </a:p>
          <a:p>
            <a:r>
              <a:rPr lang="ru-RU" sz="1600" dirty="0" smtClean="0"/>
              <a:t>Складывает разрезную картинку из шести частей. Определяет последовательность событий.</a:t>
            </a:r>
          </a:p>
          <a:p>
            <a:endParaRPr lang="ru-RU" sz="1600" dirty="0"/>
          </a:p>
        </p:txBody>
      </p:sp>
    </p:spTree>
  </p:cSld>
  <p:clrMapOvr>
    <a:masterClrMapping/>
  </p:clrMapOvr>
  <p:transition>
    <p:wheel spokes="3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889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Развитие мелкой моторики, творческих способностей </a:t>
            </a:r>
            <a:endParaRPr lang="ru-RU" sz="24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000108"/>
            <a:ext cx="4040188" cy="659352"/>
          </a:xfrm>
        </p:spPr>
        <p:txBody>
          <a:bodyPr/>
          <a:lstStyle/>
          <a:p>
            <a:r>
              <a:rPr lang="ru-RU" sz="2000" dirty="0" smtClean="0"/>
              <a:t>Ребёнок трёх лет:</a:t>
            </a:r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86314" y="1000108"/>
            <a:ext cx="4041775" cy="65484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      Ребёнок четырёх лет:</a:t>
            </a:r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42844" y="1500174"/>
            <a:ext cx="4354544" cy="4929222"/>
          </a:xfrm>
        </p:spPr>
        <p:txBody>
          <a:bodyPr>
            <a:normAutofit lnSpcReduction="10000"/>
          </a:bodyPr>
          <a:lstStyle/>
          <a:p>
            <a:r>
              <a:rPr lang="ru-RU" sz="1600" dirty="0" smtClean="0"/>
              <a:t>Умеет прыгать на двух ногах на месте и с продвижением, сохраняя равновесие;</a:t>
            </a:r>
          </a:p>
          <a:p>
            <a:r>
              <a:rPr lang="ru-RU" sz="1600" dirty="0" smtClean="0"/>
              <a:t>Умеет  перешагивать через препятствия; спрыгивать с небольших возвышений;</a:t>
            </a:r>
          </a:p>
          <a:p>
            <a:r>
              <a:rPr lang="ru-RU" sz="1600" dirty="0" smtClean="0"/>
              <a:t>Умеет выполнять несложные танцевальные движения; кататься на трёхколёсном велосипеде;</a:t>
            </a:r>
          </a:p>
          <a:p>
            <a:r>
              <a:rPr lang="ru-RU" sz="1600" dirty="0" smtClean="0"/>
              <a:t>Умеет катать мяч, подбрасывать, ловить, кидать двумя руками; </a:t>
            </a:r>
          </a:p>
          <a:p>
            <a:r>
              <a:rPr lang="ru-RU" sz="1600" dirty="0" smtClean="0"/>
              <a:t>Умеет проводить линии, соединяющие два предмета, рисовать точки, линии, кружки;</a:t>
            </a:r>
          </a:p>
          <a:p>
            <a:r>
              <a:rPr lang="ru-RU" sz="1600" dirty="0" smtClean="0"/>
              <a:t>Умеет лепить из пластилина шарики, колбаски и приклеивать шарики на картину в заданные места;</a:t>
            </a:r>
          </a:p>
          <a:p>
            <a:r>
              <a:rPr lang="ru-RU" sz="1600" dirty="0" smtClean="0"/>
              <a:t>Уметь правильно держать ножницы и произвольно резать бумагу;</a:t>
            </a:r>
          </a:p>
          <a:p>
            <a:r>
              <a:rPr lang="ru-RU" sz="1600" dirty="0" smtClean="0"/>
              <a:t>Умеет приклеивать вырезанные и смазанные клеем детали на место, обозначенное на картинке.</a:t>
            </a:r>
          </a:p>
          <a:p>
            <a:endParaRPr lang="ru-RU" sz="1600" dirty="0" smtClean="0"/>
          </a:p>
          <a:p>
            <a:endParaRPr lang="ru-RU" sz="16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0" y="1500174"/>
            <a:ext cx="4356131" cy="4929222"/>
          </a:xfrm>
        </p:spPr>
        <p:txBody>
          <a:bodyPr>
            <a:normAutofit lnSpcReduction="10000"/>
          </a:bodyPr>
          <a:lstStyle/>
          <a:p>
            <a:r>
              <a:rPr lang="ru-RU" sz="1600" dirty="0" smtClean="0"/>
              <a:t>Умеет правильно держать карандаш, ручку, кисточку;</a:t>
            </a:r>
          </a:p>
          <a:p>
            <a:r>
              <a:rPr lang="ru-RU" sz="1600" dirty="0" smtClean="0"/>
              <a:t>Легко умеет обводить несложные рисунки; умеет обводить линии не выходя за края;</a:t>
            </a:r>
          </a:p>
          <a:p>
            <a:r>
              <a:rPr lang="ru-RU" sz="1600" dirty="0" smtClean="0"/>
              <a:t>Умеет рисовать кружочки, линии, несложные рисунки; умеет выполнять штриховку в разных направлениях;</a:t>
            </a:r>
          </a:p>
          <a:p>
            <a:r>
              <a:rPr lang="ru-RU" sz="1600" dirty="0" smtClean="0"/>
              <a:t>Умеет пользоваться ножницами правильно их держать, резать бумагу бахромой; учится вырезать по нарисованному контуру;</a:t>
            </a:r>
          </a:p>
          <a:p>
            <a:r>
              <a:rPr lang="ru-RU" sz="1600" dirty="0" smtClean="0"/>
              <a:t>Умеет выполнять  несложные аппликации;</a:t>
            </a:r>
          </a:p>
          <a:p>
            <a:r>
              <a:rPr lang="ru-RU" sz="1600" dirty="0" smtClean="0"/>
              <a:t>Умеет складывать простые фигурки оригами;</a:t>
            </a:r>
          </a:p>
          <a:p>
            <a:r>
              <a:rPr lang="ru-RU" sz="1600" dirty="0" smtClean="0"/>
              <a:t>Умеет лепить из пластилина шарики, колбаски, делает из них простые фигурки.</a:t>
            </a:r>
          </a:p>
          <a:p>
            <a:endParaRPr lang="ru-RU" sz="1600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857232"/>
            <a:ext cx="7851648" cy="2828932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r>
              <a:rPr lang="ru-RU" sz="6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6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643446"/>
            <a:ext cx="7854696" cy="1785950"/>
          </a:xfrm>
        </p:spPr>
        <p:txBody>
          <a:bodyPr>
            <a:normAutofit/>
          </a:bodyPr>
          <a:lstStyle/>
          <a:p>
            <a:endParaRPr lang="ru-RU" sz="2000" dirty="0"/>
          </a:p>
        </p:txBody>
      </p:sp>
    </p:spTree>
  </p:cSld>
  <p:clrMapOvr>
    <a:masterClrMapping/>
  </p:clrMapOvr>
  <p:transition>
    <p:wheel spokes="8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1102</Words>
  <Application>Microsoft Office PowerPoint</Application>
  <PresentationFormat>Экран (4:3)</PresentationFormat>
  <Paragraphs>91</Paragraphs>
  <Slides>9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Calibri</vt:lpstr>
      <vt:lpstr>Constantia</vt:lpstr>
      <vt:lpstr>Wingdings 2</vt:lpstr>
      <vt:lpstr>Поток</vt:lpstr>
      <vt:lpstr>Презентация к родительскому собранию:</vt:lpstr>
      <vt:lpstr>     Воспитание , образование и развитие детей  3-4 лет  в детском саду  в соответствии с ФГОС</vt:lpstr>
      <vt:lpstr>Особенности развития детей 3-4 лет </vt:lpstr>
      <vt:lpstr>Формирование математических представлений,  развитие мышления</vt:lpstr>
      <vt:lpstr>Речевое развитие </vt:lpstr>
      <vt:lpstr>Формирование представлений об окружающем мире </vt:lpstr>
      <vt:lpstr>Развитие памяти и внимания </vt:lpstr>
      <vt:lpstr>Развитие мелкой моторики, творческих способностей </vt:lpstr>
      <vt:lpstr>Спасибо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Воспитание , образование и развитие детей 3-4 лет в детском саду в соответствии с ФГОС</dc:title>
  <dc:creator>home</dc:creator>
  <cp:lastModifiedBy>1</cp:lastModifiedBy>
  <cp:revision>30</cp:revision>
  <dcterms:created xsi:type="dcterms:W3CDTF">2015-07-30T19:25:00Z</dcterms:created>
  <dcterms:modified xsi:type="dcterms:W3CDTF">2017-02-07T11:25:06Z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1033-10.1.0.5657</vt:lpwstr>
  </property>
</Properties>
</file>