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2" r:id="rId2"/>
    <p:sldId id="283" r:id="rId3"/>
    <p:sldId id="308" r:id="rId4"/>
    <p:sldId id="299" r:id="rId5"/>
    <p:sldId id="300" r:id="rId6"/>
    <p:sldId id="301" r:id="rId7"/>
    <p:sldId id="303" r:id="rId8"/>
    <p:sldId id="304" r:id="rId9"/>
    <p:sldId id="305" r:id="rId10"/>
    <p:sldId id="306" r:id="rId11"/>
    <p:sldId id="30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FF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106" d="100"/>
          <a:sy n="106" d="100"/>
        </p:scale>
        <p:origin x="1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01DA9-45A4-4AF5-B51E-810CA414E443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F1527-BE54-47EC-8A71-9E43C2566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5B33-9034-4B39-90BC-7BEB13383FF9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6988-DB35-4C92-834B-2B7C9181E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9E5C-2ED3-417C-8BC2-7792DEF63102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32B09-9E5F-42FE-9B37-8EDABC457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7E98-328D-4686-8353-1DEF8C4157FD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718A-CED0-4D35-AC87-59CBE776E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CB67-FFFA-4D5F-B6BB-56B7CF6C070F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5C775-5087-42DE-841D-0224D57AE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BC21-4DF6-4A63-AD2C-43D7094F8AD4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2EAC-18C6-440E-900A-32BA217DF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49DD-3610-42DB-9617-F128CD7EF4A0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6BA36-AAF0-4268-B7BB-86DB2B138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5232-1551-472B-9C28-AE9EFEFCAAAB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F779-CC4D-4F3E-97DC-EB344C232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88638-5A5E-496B-8BAF-5E3E1CC24F7D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F47D-579C-431E-A35F-2C50DFB47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8DFBF-1855-4532-9049-8337985F9DE9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0082-C6E2-4CAE-B0D7-39980E544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09A3-E8DB-4A8D-AF84-EC9389B95571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2E13-13DA-4A18-B15C-81F2B5D31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E17DB-C6AE-4540-9471-A351224CCC27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B76B0-E5A3-4C93-91ED-B3955997A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A87E2E-EBB0-46A7-8C48-746635EC3879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F88E68-D5C9-4DA1-8C32-FA17186DA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LIL-SERG\Desktop\ХОДЬКО\презентации11\Wave\Wave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315416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250825" y="115888"/>
            <a:ext cx="8642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600">
              <a:latin typeface="Calibri" pitchFamily="34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433388" y="376238"/>
            <a:ext cx="8424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376238"/>
            <a:ext cx="8872537" cy="64325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17375E"/>
                </a:solidFill>
              </a:rPr>
              <a:t>Консультация для родителей</a:t>
            </a:r>
          </a:p>
          <a:p>
            <a:pPr algn="ctr"/>
            <a:r>
              <a:rPr lang="ru-RU" sz="2800" dirty="0">
                <a:solidFill>
                  <a:srgbClr val="17375E"/>
                </a:solidFill>
              </a:rPr>
              <a:t>н</a:t>
            </a:r>
            <a:r>
              <a:rPr lang="ru-RU" sz="2800" dirty="0" smtClean="0">
                <a:solidFill>
                  <a:srgbClr val="17375E"/>
                </a:solidFill>
              </a:rPr>
              <a:t>а тему: «Одаренность в дошкольном возрасте»</a:t>
            </a:r>
            <a:endParaRPr lang="ru-RU" sz="4400" dirty="0" smtClean="0">
              <a:solidFill>
                <a:srgbClr val="17375E"/>
              </a:solidFill>
            </a:endParaRPr>
          </a:p>
          <a:p>
            <a:pPr algn="ctr"/>
            <a:endParaRPr lang="ru-RU" sz="2800" dirty="0">
              <a:solidFill>
                <a:srgbClr val="17375E"/>
              </a:solidFill>
            </a:endParaRPr>
          </a:p>
          <a:p>
            <a:pPr algn="ctr"/>
            <a:endParaRPr lang="ru-RU" sz="2800" dirty="0">
              <a:solidFill>
                <a:srgbClr val="17375E"/>
              </a:solidFill>
            </a:endParaRPr>
          </a:p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            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r"/>
            <a:r>
              <a:rPr lang="ru-RU" dirty="0" smtClean="0"/>
              <a:t>Воспитатель</a:t>
            </a:r>
          </a:p>
          <a:p>
            <a:pPr algn="r"/>
            <a:r>
              <a:rPr lang="ru-RU" dirty="0" err="1" smtClean="0"/>
              <a:t>Голубовская</a:t>
            </a:r>
            <a:r>
              <a:rPr lang="ru-RU" dirty="0" smtClean="0"/>
              <a:t> С.В.</a:t>
            </a:r>
            <a:endParaRPr lang="ru-RU" dirty="0"/>
          </a:p>
        </p:txBody>
      </p:sp>
      <p:pic>
        <p:nvPicPr>
          <p:cNvPr id="8" name="Picture 6" descr="http://kononovo-ssh.suhobuzimo.ru/sites/kononovo-ssh.suhobuzimo.ru/files/wisywig_images/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28575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LIL-SERG\Desktop\ХОДЬКО\презентации11\Wave\Wave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50825" y="115888"/>
            <a:ext cx="8642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600">
              <a:latin typeface="Calibri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8313" y="404813"/>
            <a:ext cx="80645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115616" y="534988"/>
            <a:ext cx="7488634" cy="5989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4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\\vmware-host\Shared Folders\Рабочий стол\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3912771" cy="2606477"/>
          </a:xfrm>
          <a:prstGeom prst="rect">
            <a:avLst/>
          </a:prstGeom>
          <a:noFill/>
        </p:spPr>
      </p:pic>
      <p:pic>
        <p:nvPicPr>
          <p:cNvPr id="45059" name="Picture 3" descr="\\vmware-host\Shared Folders\Рабочий стол\photo-sborka.ru_138_view_A7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2520280" cy="3765385"/>
          </a:xfrm>
          <a:prstGeom prst="rect">
            <a:avLst/>
          </a:prstGeom>
          <a:noFill/>
        </p:spPr>
      </p:pic>
      <p:pic>
        <p:nvPicPr>
          <p:cNvPr id="45061" name="Picture 5" descr="\\vmware-host\Shared Folders\Рабочий стол\top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5054715" cy="2841873"/>
          </a:xfrm>
          <a:prstGeom prst="rect">
            <a:avLst/>
          </a:prstGeom>
          <a:noFill/>
        </p:spPr>
      </p:pic>
      <p:pic>
        <p:nvPicPr>
          <p:cNvPr id="45063" name="Picture 7" descr="\\vmware-host\Shared Folders\Рабочий стол\e19b152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464" y="0"/>
            <a:ext cx="4824536" cy="334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LIL-SERG\Desktop\ХОДЬКО\презентации11\Wave\Wave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69" y="-69214"/>
            <a:ext cx="9223369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50825" y="115888"/>
            <a:ext cx="8642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600">
              <a:latin typeface="Calibri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8313" y="404813"/>
            <a:ext cx="80645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115616" y="534988"/>
            <a:ext cx="7488634" cy="5989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4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ru-RU" alt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ru-RU" alt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\\vmware-host\Shared Folders\Рабочий стол\dete_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3144011" cy="2358008"/>
          </a:xfrm>
          <a:prstGeom prst="rect">
            <a:avLst/>
          </a:prstGeom>
          <a:noFill/>
        </p:spPr>
      </p:pic>
      <p:pic>
        <p:nvPicPr>
          <p:cNvPr id="46082" name="Picture 2" descr="\\vmware-host\Shared Folders\Рабочий стол\shutterstock_12071718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3888432" cy="2591547"/>
          </a:xfrm>
          <a:prstGeom prst="rect">
            <a:avLst/>
          </a:prstGeom>
          <a:noFill/>
        </p:spPr>
      </p:pic>
      <p:pic>
        <p:nvPicPr>
          <p:cNvPr id="46083" name="Picture 3" descr="\\vmware-host\Shared Folders\Рабочий стол\6515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8"/>
            <a:ext cx="2987824" cy="2239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LIL-SERG\Desktop\ХОДЬКО\презентации11\Wave\Wave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68" y="-127794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50825" y="115888"/>
            <a:ext cx="8642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600">
              <a:latin typeface="Calibri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8313" y="404813"/>
            <a:ext cx="80645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115616" y="534988"/>
            <a:ext cx="7488634" cy="5989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101026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21" y="3117550"/>
            <a:ext cx="4520927" cy="3390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764704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204C82"/>
                </a:solidFill>
              </a:rPr>
              <a:t>«Одаренность человека – это маленький             росточек, едва проклюнувшийся из земли и требующий к себе огромного внимания.  Необходимо холить и лелеять, ухаживать за ним, сделать все необходимое, чтобы он вырос и дал обильный плод».</a:t>
            </a:r>
            <a:br>
              <a:rPr lang="ru-RU" sz="2800" b="1" i="1" dirty="0" smtClean="0">
                <a:solidFill>
                  <a:srgbClr val="204C82"/>
                </a:solidFill>
              </a:rPr>
            </a:br>
            <a:r>
              <a:rPr lang="ru-RU" sz="2800" b="1" i="1" dirty="0" smtClean="0">
                <a:solidFill>
                  <a:srgbClr val="204C82"/>
                </a:solidFill>
              </a:rPr>
              <a:t>                                                                      В.А.Сухомлинский</a:t>
            </a:r>
            <a:r>
              <a:rPr lang="ru-RU" sz="2800" b="1" i="1" dirty="0" smtClean="0">
                <a:solidFill>
                  <a:schemeClr val="tx2"/>
                </a:solidFill>
              </a:rPr>
              <a:t> </a:t>
            </a:r>
            <a:endParaRPr lang="fr-CA" sz="2800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LIL-SERG\Desktop\ХОДЬКО\презентации11\Wave\Wave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50825" y="115888"/>
            <a:ext cx="8642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600">
              <a:latin typeface="Calibri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8313" y="404813"/>
            <a:ext cx="80645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67544" y="534988"/>
            <a:ext cx="8136706" cy="5989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4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Проблема одаренности в настоящее время становится все более актуальной. Это, прежде всего, связано </a:t>
            </a:r>
            <a:r>
              <a:rPr lang="ru-RU" b="1" i="1" dirty="0" smtClean="0"/>
              <a:t>с потребностью общества в неординарной творческой личности.</a:t>
            </a:r>
            <a:r>
              <a:rPr lang="ru-RU" dirty="0" smtClean="0"/>
              <a:t> </a:t>
            </a:r>
          </a:p>
          <a:p>
            <a:pPr marL="365760" indent="-283464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Раннее выявление, обучение и воспитание одаренных и талантливых детей составляет одну их главных проблем </a:t>
            </a:r>
            <a:r>
              <a:rPr lang="ru-RU" b="1" i="1" dirty="0" smtClean="0"/>
              <a:t>совершенствования системы образования.</a:t>
            </a:r>
            <a:r>
              <a:rPr lang="ru-RU" dirty="0" smtClean="0"/>
              <a:t> Бытует мнение, что одаренные дети не нуждаются в помощи взрослых, в особом внимании и руководстве. Однако в силу личностных особенностей такие дети наиболее чувствительны к оценке их деятельности, поведения и мышления.</a:t>
            </a:r>
          </a:p>
        </p:txBody>
      </p:sp>
      <p:pic>
        <p:nvPicPr>
          <p:cNvPr id="43010" name="Picture 2" descr="\\vmware-host\Shared Folders\Рабочий стол\1346324274_rebenok-5-le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9" y="4838925"/>
            <a:ext cx="3384376" cy="2257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1" name="Picture 3" descr="\\vmware-host\Shared Folders\Рабочий стол\57f98faba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797152"/>
            <a:ext cx="3168352" cy="2380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LIL-SERG\Desktop\ХОДЬКО\презентации11\Wave\Wave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1" y="0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50825" y="115888"/>
            <a:ext cx="8642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600">
              <a:latin typeface="Calibri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8313" y="404813"/>
            <a:ext cx="80645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115616" y="534988"/>
            <a:ext cx="7488634" cy="5989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4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8"/>
            <a:ext cx="82809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Одаренность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— это системное, развивающееся в течение жизни качество психики, которое определяет возможность достижения человеком более высоких, незаурядных результатов в одном или нескольких видах деятельности по сравнению с другими людьми. </a:t>
            </a:r>
          </a:p>
          <a:p>
            <a:pPr algn="just"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Признаки одаренности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это те особенности одаренного ребенка, которые проявляются в его реальной деятельности и могут быть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оценены на уровне наблюдения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за характером его действий.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8914" name="Picture 2" descr="\\vmware-host\Shared Folders\Рабочий стол\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LIL-SERG\Desktop\ХОДЬКО\презентации11\Wave\Wave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50825" y="115888"/>
            <a:ext cx="8642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600">
              <a:latin typeface="Calibri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8313" y="404813"/>
            <a:ext cx="80645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115616" y="548680"/>
            <a:ext cx="7488634" cy="5989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4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3265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Статистика: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       	</a:t>
            </a:r>
            <a:r>
              <a:rPr lang="ru-RU" b="1" i="1" dirty="0" smtClean="0">
                <a:solidFill>
                  <a:schemeClr val="tx2"/>
                </a:solidFill>
              </a:rPr>
              <a:t>Примерно пятая часть дошкольников может быть отнесена к одарённым детям. Но они, как правило, лишены необходимой для развития их талантов поддержки, в результате всего лишь 2-5% детского поколения действительно проявляют себя как одарённые.  </a:t>
            </a:r>
          </a:p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      	 Интеллектуально одарено 2% детей, с повышенными умственными способностями -15 -16%,</a:t>
            </a:r>
          </a:p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                                то есть в общем 18 детей из ста. Из 5</a:t>
            </a:r>
          </a:p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                                 одаренных детей выявляется только</a:t>
            </a:r>
          </a:p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                                  один. Однако, и это не означает, что</a:t>
            </a:r>
          </a:p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                                    одаренность такого ребенка будет</a:t>
            </a:r>
          </a:p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                                  развиваться и совершенствоваться в</a:t>
            </a:r>
          </a:p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                                  дальнейшем.</a:t>
            </a:r>
            <a:endParaRPr lang="fr-CA" b="1" i="1" dirty="0" smtClean="0">
              <a:solidFill>
                <a:schemeClr val="tx2"/>
              </a:solidFill>
            </a:endParaRPr>
          </a:p>
        </p:txBody>
      </p:sp>
      <p:pic>
        <p:nvPicPr>
          <p:cNvPr id="39938" name="Picture 2" descr="\\vmware-host\Shared Folders\Рабочий стол\0_9e2e_1575054e_X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27730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LIL-SERG\Desktop\ХОДЬКО\презентации11\Wave\Wave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50825" y="115888"/>
            <a:ext cx="8642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600">
              <a:latin typeface="Calibri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8313" y="404813"/>
            <a:ext cx="80645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115616" y="534988"/>
            <a:ext cx="7488634" cy="5989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4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4664"/>
            <a:ext cx="8820472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Типичные черты одаренных детей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lvl="0" algn="ctr" eaLnBrk="0" hangingPunct="0"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- на занятиях все легко и быстро схватывают;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lvl="0" algn="ctr" eaLnBrk="0" hangingPunct="0"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- знают многое о таких событиях и проблемах, о которых их сверстники не догадываются;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lvl="0" algn="ctr" eaLnBrk="0" hangingPunct="0"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                    - быстро запоминают услышанное или прочитанное;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lvl="0" algn="ctr" eaLnBrk="0" hangingPunct="0"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- решают сложные задачи, требующие умственного усилия;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lvl="0" algn="ctr" eaLnBrk="0" hangingPunct="0"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                                 -задают много вопросов, интересуются</a:t>
            </a:r>
          </a:p>
          <a:p>
            <a:pPr lvl="0" algn="ctr" eaLnBrk="0" hangingPunct="0"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                            многим и часто спрашивают;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lvl="0" algn="ctr" eaLnBrk="0" hangingPunct="0"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   -оригинально мыслят и предлагают </a:t>
            </a:r>
          </a:p>
          <a:p>
            <a:pPr lvl="0" algn="ctr" eaLnBrk="0" hangingPunct="0"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     неожиданные ответы и решения;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lvl="0" algn="ctr" eaLnBrk="0" hangingPunct="0"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  - очень восприимчивы,  </a:t>
            </a:r>
          </a:p>
          <a:p>
            <a:pPr lvl="0" algn="ctr" eaLnBrk="0" hangingPunct="0"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наблюдательны</a:t>
            </a:r>
          </a:p>
          <a:p>
            <a:pPr lvl="0" algn="ctr" eaLnBrk="0" hangingPunct="0"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      быстро реагируют на все новое, </a:t>
            </a:r>
          </a:p>
          <a:p>
            <a:pPr lvl="0" algn="ctr" eaLnBrk="0" hangingPunct="0"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неожиданное</a:t>
            </a:r>
            <a:endParaRPr lang="ru-RU" dirty="0"/>
          </a:p>
        </p:txBody>
      </p:sp>
      <p:pic>
        <p:nvPicPr>
          <p:cNvPr id="40962" name="Picture 2" descr="\\vmware-host\Shared Folders\Рабочий стол\читать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77680"/>
            <a:ext cx="378824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LIL-SERG\Desktop\ХОДЬКО\презентации11\Wave\Wave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50825" y="115888"/>
            <a:ext cx="8642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600">
              <a:latin typeface="Calibri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8313" y="404813"/>
            <a:ext cx="80645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331640" y="692696"/>
            <a:ext cx="7488634" cy="4837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4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88640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>
              <a:tabLst>
                <a:tab pos="450850" algn="l"/>
              </a:tabLst>
            </a:pPr>
            <a:r>
              <a:rPr lang="ru-RU" b="1" i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Этапы работы с одаренными детьми:</a:t>
            </a:r>
          </a:p>
          <a:p>
            <a:pPr lvl="0" indent="449263">
              <a:tabLst>
                <a:tab pos="450850" algn="l"/>
              </a:tabLst>
            </a:pPr>
            <a:r>
              <a:rPr lang="ru-RU" b="1" i="1" dirty="0" smtClean="0"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1 этап.  </a:t>
            </a:r>
            <a:r>
              <a:rPr lang="ru-RU" i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Первоначальное выделение детей для дальнейшего обследования.</a:t>
            </a:r>
            <a:endParaRPr lang="ru-RU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0" indent="449263" eaLnBrk="0" hangingPunct="0">
              <a:tabLst>
                <a:tab pos="450850" algn="l"/>
              </a:tabLst>
            </a:pPr>
            <a:r>
              <a:rPr lang="ru-RU" b="1" i="1" dirty="0" smtClean="0"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2 этап </a:t>
            </a:r>
            <a:r>
              <a:rPr lang="ru-RU" b="1" i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i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представляет собой прохождение трех модулей: </a:t>
            </a:r>
          </a:p>
          <a:p>
            <a:pPr lvl="0" indent="449263" algn="ctr" eaLnBrk="0" hangingPunct="0"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b="1" i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Работа с детьми – </a:t>
            </a:r>
            <a:r>
              <a:rPr lang="ru-RU" i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уточнение выявленной одаренности ребенка, проведение комплексного психолого-педагогического обследования</a:t>
            </a:r>
          </a:p>
          <a:p>
            <a:pPr lvl="0" indent="449263" algn="ctr" eaLnBrk="0" hangingPunct="0"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b="1" i="1" dirty="0" smtClean="0">
                <a:solidFill>
                  <a:schemeClr val="tx2"/>
                </a:solidFill>
                <a:cs typeface="Times New Roman" pitchFamily="18" charset="0"/>
              </a:rPr>
              <a:t>Работа с педагогами </a:t>
            </a:r>
            <a:r>
              <a:rPr lang="ru-RU" i="1" dirty="0" smtClean="0">
                <a:solidFill>
                  <a:schemeClr val="tx2"/>
                </a:solidFill>
                <a:cs typeface="Times New Roman" pitchFamily="18" charset="0"/>
              </a:rPr>
              <a:t>– повышение профессионального мастерства с целью правильной организации работы с одаренным ребенком.</a:t>
            </a:r>
          </a:p>
          <a:p>
            <a:pPr lvl="0" indent="449263" algn="ctr" eaLnBrk="0" hangingPunct="0"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b="1" i="1" dirty="0" smtClean="0">
                <a:solidFill>
                  <a:schemeClr val="tx2"/>
                </a:solidFill>
                <a:cs typeface="Times New Roman" pitchFamily="18" charset="0"/>
              </a:rPr>
              <a:t>Работа с родителями</a:t>
            </a:r>
            <a:r>
              <a:rPr lang="ru-RU" i="1" dirty="0" smtClean="0">
                <a:solidFill>
                  <a:schemeClr val="tx2"/>
                </a:solidFill>
                <a:cs typeface="Times New Roman" pitchFamily="18" charset="0"/>
              </a:rPr>
              <a:t> – помощь родителям в воспитании одаренного ребенка</a:t>
            </a:r>
          </a:p>
          <a:p>
            <a:pPr lvl="0" indent="449263" algn="just" eaLnBrk="0" hangingPunct="0"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b="1" i="1" dirty="0" smtClean="0">
                <a:solidFill>
                  <a:srgbClr val="006600"/>
                </a:solidFill>
                <a:cs typeface="Times New Roman" pitchFamily="18" charset="0"/>
              </a:rPr>
              <a:t>3 этап </a:t>
            </a:r>
            <a:r>
              <a:rPr lang="ru-RU" i="1" dirty="0" smtClean="0">
                <a:solidFill>
                  <a:schemeClr val="tx2"/>
                </a:solidFill>
                <a:cs typeface="Times New Roman" pitchFamily="18" charset="0"/>
              </a:rPr>
              <a:t>– создание условий для развития одаренного ребенка в ДОУ.</a:t>
            </a:r>
          </a:p>
          <a:p>
            <a:pPr lvl="0" indent="449263" eaLnBrk="0" hangingPunct="0"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b="1" i="1" dirty="0" smtClean="0">
                <a:solidFill>
                  <a:srgbClr val="006600"/>
                </a:solidFill>
                <a:cs typeface="Times New Roman" pitchFamily="18" charset="0"/>
              </a:rPr>
              <a:t>4  этап </a:t>
            </a:r>
            <a:r>
              <a:rPr lang="ru-RU" i="1" dirty="0" smtClean="0">
                <a:solidFill>
                  <a:schemeClr val="tx2"/>
                </a:solidFill>
                <a:cs typeface="Times New Roman" pitchFamily="18" charset="0"/>
              </a:rPr>
              <a:t>– мониторинг результатов сопровождения.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LIL-SERG\Desktop\ХОДЬКО\презентации11\Wave\Wave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51520" y="548680"/>
            <a:ext cx="8642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600">
              <a:latin typeface="Calibri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8313" y="404813"/>
            <a:ext cx="80645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115616" y="534988"/>
            <a:ext cx="7488634" cy="5989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4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84969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Основными задачами сопровождения одаренных детей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в детском саду являются следующие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eaLnBrk="0" hangingPunct="0">
              <a:buFontTx/>
              <a:buAutoNum type="arabicPeriod"/>
            </a:pPr>
            <a:r>
              <a:rPr lang="ru-RU" sz="2000" b="1" dirty="0" smtClean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Создание условий для развития одаренного ребенка. Эта задача решается средствами исследовательской, развивающей, методической, организационной работы.</a:t>
            </a:r>
            <a:endParaRPr lang="ru-RU" sz="2000" b="1" dirty="0" smtClean="0">
              <a:solidFill>
                <a:srgbClr val="8200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buFontTx/>
              <a:buAutoNum type="arabicPeriod"/>
            </a:pPr>
            <a:r>
              <a:rPr lang="ru-RU" sz="2000" b="1" dirty="0" smtClean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Создание условий для развития субъектной позиции одаренного ребенка. Данная задача решается средствами взаимодействия в системе педагог - ребенок- родитель.</a:t>
            </a:r>
            <a:endParaRPr lang="ru-RU" sz="2000" b="1" dirty="0" smtClean="0">
              <a:solidFill>
                <a:srgbClr val="8200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buFontTx/>
              <a:buAutoNum type="arabicPeriod"/>
            </a:pPr>
            <a:r>
              <a:rPr lang="ru-RU" sz="2000" b="1" dirty="0" smtClean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Отслеживание особенностей развития одаренного ребенка на различных возрастных этапах дошкольного детства. Эта задача решается в основном средствами педагогической и психологической диагностики, развивающей педагогической деятельности.</a:t>
            </a:r>
            <a:endParaRPr lang="ru-RU" sz="2000" b="1" dirty="0" smtClean="0">
              <a:solidFill>
                <a:srgbClr val="8200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buFontTx/>
              <a:buAutoNum type="arabicPeriod"/>
            </a:pPr>
            <a:r>
              <a:rPr lang="ru-RU" sz="2000" b="1" dirty="0" smtClean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Повышение психолого-педагогической компетенции воспитателей, родителей по вопросам сопровождения развития одаренного ребенка.</a:t>
            </a:r>
            <a:endParaRPr lang="ru-RU" sz="2000" b="1" dirty="0" smtClean="0">
              <a:solidFill>
                <a:srgbClr val="820000"/>
              </a:solidFill>
              <a:cs typeface="Times New Roman" pitchFamily="18" charset="0"/>
            </a:endParaRPr>
          </a:p>
          <a:p>
            <a:pPr algn="ctr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035" name="Picture 3" descr="\\vmware-host\Shared Folders\Рабочий стол\1444659496_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334000"/>
            <a:ext cx="2286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LIL-SERG\Desktop\ХОДЬКО\презентации11\Wave\Wave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50825" y="115888"/>
            <a:ext cx="8642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600">
              <a:latin typeface="Calibri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8313" y="404813"/>
            <a:ext cx="80645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115616" y="534988"/>
            <a:ext cx="7488634" cy="5989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4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60000"/>
              </a:lnSpc>
              <a:spcAft>
                <a:spcPts val="0"/>
              </a:spcAft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4664"/>
            <a:ext cx="84249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Принципы работы с одаренными детьми:</a:t>
            </a:r>
          </a:p>
          <a:p>
            <a:pPr lvl="0" algn="just" eaLnBrk="0" hangingPunct="0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непрерывность сопровождения развития одаренного ребенка;</a:t>
            </a:r>
            <a:endParaRPr lang="ru-RU" b="1" dirty="0" smtClean="0">
              <a:solidFill>
                <a:srgbClr val="8200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 признание уникальности ребенка,  исключающее усреднение, сравнение одного ребенка с другим;</a:t>
            </a:r>
            <a:endParaRPr lang="ru-RU" b="1" dirty="0" smtClean="0">
              <a:solidFill>
                <a:srgbClr val="8200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 бережное отношение к психическому миру ребенка, его потребностям, особенностям субъективного отношения к миру и самому себе;</a:t>
            </a:r>
            <a:endParaRPr lang="ru-RU" b="1" dirty="0" smtClean="0">
              <a:solidFill>
                <a:srgbClr val="8200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 защита интересов ребенка;</a:t>
            </a:r>
            <a:endParaRPr lang="ru-RU" b="1" dirty="0" smtClean="0">
              <a:solidFill>
                <a:srgbClr val="8200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 индивидуальный путь развития ребенка;</a:t>
            </a:r>
            <a:endParaRPr lang="ru-RU" b="1" dirty="0" smtClean="0">
              <a:solidFill>
                <a:srgbClr val="8200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 учет специфики возрастного и индивидуального развития;</a:t>
            </a:r>
            <a:endParaRPr lang="ru-RU" b="1" dirty="0" smtClean="0">
              <a:solidFill>
                <a:srgbClr val="8200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 принцип диалогичности;</a:t>
            </a:r>
            <a:endParaRPr lang="ru-RU" b="1" dirty="0" smtClean="0">
              <a:solidFill>
                <a:srgbClr val="8200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 принцип личностно-ориентировочного подхода к ребенку;</a:t>
            </a:r>
            <a:endParaRPr lang="ru-RU" b="1" dirty="0" smtClean="0">
              <a:solidFill>
                <a:srgbClr val="820000"/>
              </a:solidFill>
              <a:cs typeface="Times New Roman" pitchFamily="18" charset="0"/>
            </a:endParaRPr>
          </a:p>
          <a:p>
            <a:pPr lvl="0" algn="just" eaLnBrk="0" hangingPunct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 принцип построения развивающей работы на основе диагностики</a:t>
            </a:r>
            <a:r>
              <a:rPr lang="ru-RU" b="1" dirty="0" smtClean="0">
                <a:solidFill>
                  <a:srgbClr val="820000"/>
                </a:solidFill>
                <a:cs typeface="Times New Roman" pitchFamily="18" charset="0"/>
              </a:rPr>
              <a:t> </a:t>
            </a:r>
          </a:p>
          <a:p>
            <a:pPr algn="ctr"/>
            <a:endParaRPr lang="ru-RU" b="1" dirty="0">
              <a:ln w="11430"/>
              <a:solidFill>
                <a:srgbClr val="8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1195</TotalTime>
  <Words>553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LIL-SERG</dc:creator>
  <cp:lastModifiedBy>1</cp:lastModifiedBy>
  <cp:revision>93</cp:revision>
  <cp:lastPrinted>2013-12-13T08:51:33Z</cp:lastPrinted>
  <dcterms:created xsi:type="dcterms:W3CDTF">2013-12-11T12:17:32Z</dcterms:created>
  <dcterms:modified xsi:type="dcterms:W3CDTF">2017-02-07T11:27:43Z</dcterms:modified>
</cp:coreProperties>
</file>