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72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4AC70F1-BE10-4F9C-B114-1305460D76E3}">
          <p14:sldIdLst>
            <p14:sldId id="256"/>
            <p14:sldId id="257"/>
            <p14:sldId id="271"/>
            <p14:sldId id="258"/>
            <p14:sldId id="272"/>
            <p14:sldId id="270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Раздел без заголовка" id="{ACFC4CFB-C948-4BB3-A0F3-365BB4DD9397}">
          <p14:sldIdLst>
            <p14:sldId id="265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74855"/>
    <a:srgbClr val="0C788E"/>
    <a:srgbClr val="422C16"/>
    <a:srgbClr val="3366CC"/>
    <a:srgbClr val="006666"/>
    <a:srgbClr val="0099CC"/>
    <a:srgbClr val="66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4628" autoAdjust="0"/>
  </p:normalViewPr>
  <p:slideViewPr>
    <p:cSldViewPr>
      <p:cViewPr>
        <p:scale>
          <a:sx n="105" d="100"/>
          <a:sy n="105" d="100"/>
        </p:scale>
        <p:origin x="-17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4742-D315-410B-872F-41F9634F8D65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2340-6EE1-40AD-AB40-4D103467D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9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62340-6EE1-40AD-AB40-4D103467D3A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28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62340-6EE1-40AD-AB40-4D103467D3A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28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62340-6EE1-40AD-AB40-4D103467D3A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28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62340-6EE1-40AD-AB40-4D103467D3A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2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619250" y="5445125"/>
            <a:ext cx="5832475" cy="647700"/>
          </a:xfrm>
        </p:spPr>
        <p:txBody>
          <a:bodyPr/>
          <a:lstStyle/>
          <a:p>
            <a:r>
              <a:rPr lang="ru-RU" sz="28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бразовательная 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дошкольного образования МБДОУ 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ДС №</a:t>
            </a:r>
            <a:r>
              <a:rPr lang="ru-RU" sz="28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г. Буденновска</a:t>
            </a:r>
            <a:endParaRPr lang="es-ES" sz="2800" b="1" i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491880" y="476672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Муниципальное бюджетное дошкольное образовательное учреждение </a:t>
            </a:r>
          </a:p>
          <a:p>
            <a:pPr algn="r"/>
            <a:r>
              <a:rPr lang="ru-RU" b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«Детский сад № 5 «</a:t>
            </a:r>
            <a:r>
              <a:rPr lang="ru-RU" b="1" dirty="0" err="1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Семицветик</a:t>
            </a:r>
            <a:r>
              <a:rPr lang="ru-RU" b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</a:p>
          <a:p>
            <a:pPr algn="r"/>
            <a:r>
              <a:rPr lang="ru-RU" b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города Буденновска Буденновского района</a:t>
            </a:r>
            <a:r>
              <a:rPr lang="ru-RU" b="1" dirty="0" smtClean="0">
                <a:solidFill>
                  <a:srgbClr val="0C788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b="1" dirty="0">
              <a:solidFill>
                <a:srgbClr val="0C788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развития и образования </a:t>
            </a:r>
            <a:r>
              <a:rPr lang="ru-RU" sz="32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r>
              <a:rPr lang="ru-RU" sz="3200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3200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608511"/>
          </a:xfrm>
        </p:spPr>
        <p:txBody>
          <a:bodyPr/>
          <a:lstStyle/>
          <a:p>
            <a:pPr marL="0" indent="0">
              <a:buNone/>
            </a:pPr>
            <a:endParaRPr lang="ru-RU" sz="2000" dirty="0"/>
          </a:p>
          <a:p>
            <a:pPr algn="just"/>
            <a:r>
              <a:rPr lang="ru-RU" sz="2000" b="1" i="1" u="sng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художественно-эстетическое развитие </a:t>
            </a:r>
            <a:r>
              <a:rPr lang="ru-RU" sz="1800" b="1" dirty="0" smtClean="0">
                <a:solidFill>
                  <a:srgbClr val="422C16"/>
                </a:solidFill>
              </a:rPr>
              <a:t>предполагает </a:t>
            </a:r>
            <a:r>
              <a:rPr lang="ru-RU" sz="1800" b="1" dirty="0">
                <a:solidFill>
                  <a:srgbClr val="422C16"/>
                </a:solidFill>
              </a:rPr>
              <a:t>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</a:t>
            </a:r>
            <a:r>
              <a:rPr lang="ru-RU" sz="1800" b="1" dirty="0" smtClean="0">
                <a:solidFill>
                  <a:srgbClr val="422C16"/>
                </a:solidFill>
              </a:rPr>
              <a:t>др</a:t>
            </a:r>
            <a:r>
              <a:rPr lang="ru-RU" sz="1800" b="1" dirty="0">
                <a:solidFill>
                  <a:srgbClr val="422C16"/>
                </a:solidFill>
              </a:rPr>
              <a:t>.</a:t>
            </a:r>
            <a:r>
              <a:rPr lang="ru-RU" sz="1800" b="1" dirty="0" smtClean="0">
                <a:solidFill>
                  <a:srgbClr val="422C16"/>
                </a:solidFill>
              </a:rPr>
              <a:t> </a:t>
            </a:r>
            <a:endParaRPr lang="ru-RU" sz="1800" b="1" dirty="0">
              <a:solidFill>
                <a:srgbClr val="422C16"/>
              </a:solidFill>
            </a:endParaRPr>
          </a:p>
          <a:p>
            <a:endParaRPr lang="ru-RU" sz="1800" b="1" dirty="0">
              <a:solidFill>
                <a:srgbClr val="422C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развития и образования </a:t>
            </a:r>
            <a:r>
              <a:rPr lang="ru-RU" sz="32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r>
              <a:rPr lang="ru-RU" sz="3200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3200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608511"/>
          </a:xfrm>
        </p:spPr>
        <p:txBody>
          <a:bodyPr/>
          <a:lstStyle/>
          <a:p>
            <a:pPr marL="0" indent="0">
              <a:buNone/>
            </a:pPr>
            <a:endParaRPr lang="ru-RU" sz="2000" dirty="0"/>
          </a:p>
          <a:p>
            <a:pPr algn="just"/>
            <a:r>
              <a:rPr lang="ru-RU" sz="2000" b="1" i="1" u="sng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физическое развитие </a:t>
            </a:r>
            <a:r>
              <a:rPr lang="ru-RU" sz="1600" b="1" dirty="0">
                <a:solidFill>
                  <a:srgbClr val="422C16"/>
                </a:solidFill>
              </a:rPr>
              <a:t>(включает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sz="1600" b="1" dirty="0" err="1">
                <a:solidFill>
                  <a:srgbClr val="422C16"/>
                </a:solidFill>
              </a:rPr>
              <a:t>саморегуляции</a:t>
            </a:r>
            <a:r>
              <a:rPr lang="ru-RU" sz="1600" b="1" dirty="0">
                <a:solidFill>
                  <a:srgbClr val="422C16"/>
                </a:solidFill>
              </a:rPr>
              <a:t> в двигательной сфере; становление ценностей здорового образа жизни, овладение его элементарными нормами и </a:t>
            </a:r>
            <a:r>
              <a:rPr lang="ru-RU" sz="1600" b="1" dirty="0" smtClean="0">
                <a:solidFill>
                  <a:srgbClr val="422C16"/>
                </a:solidFill>
              </a:rPr>
              <a:t>правилами. </a:t>
            </a:r>
            <a:endParaRPr lang="ru-RU" sz="1600" b="1" dirty="0">
              <a:solidFill>
                <a:srgbClr val="422C16"/>
              </a:solidFill>
            </a:endParaRPr>
          </a:p>
          <a:p>
            <a:endParaRPr lang="ru-RU" sz="1600" b="1" dirty="0">
              <a:solidFill>
                <a:srgbClr val="422C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1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и объем образовательной программы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608511"/>
          </a:xfrm>
        </p:spPr>
        <p:txBody>
          <a:bodyPr/>
          <a:lstStyle/>
          <a:p>
            <a:pPr marL="0" indent="0">
              <a:buNone/>
            </a:pPr>
            <a:endParaRPr lang="ru-RU" sz="2000" b="1" dirty="0">
              <a:solidFill>
                <a:srgbClr val="422C16"/>
              </a:solidFill>
            </a:endParaRPr>
          </a:p>
          <a:p>
            <a:r>
              <a:rPr lang="ru-RU" sz="1600" b="1" dirty="0" smtClean="0">
                <a:solidFill>
                  <a:srgbClr val="422C16"/>
                </a:solidFill>
              </a:rPr>
              <a:t>Программа </a:t>
            </a:r>
            <a:r>
              <a:rPr lang="ru-RU" sz="1600" b="1" dirty="0">
                <a:solidFill>
                  <a:srgbClr val="422C16"/>
                </a:solidFill>
              </a:rPr>
              <a:t>состоит из </a:t>
            </a:r>
            <a:r>
              <a:rPr lang="ru-RU" sz="1600" b="1" u="sng" dirty="0">
                <a:solidFill>
                  <a:srgbClr val="422C16"/>
                </a:solidFill>
              </a:rPr>
              <a:t>обязательной части </a:t>
            </a:r>
            <a:r>
              <a:rPr lang="ru-RU" sz="1600" b="1" dirty="0">
                <a:solidFill>
                  <a:srgbClr val="422C16"/>
                </a:solidFill>
              </a:rPr>
              <a:t>и части, </a:t>
            </a:r>
            <a:r>
              <a:rPr lang="ru-RU" sz="1600" b="1" u="sng" dirty="0">
                <a:solidFill>
                  <a:srgbClr val="422C16"/>
                </a:solidFill>
              </a:rPr>
              <a:t>формируемой участниками</a:t>
            </a:r>
            <a:r>
              <a:rPr lang="ru-RU" sz="1600" b="1" dirty="0">
                <a:solidFill>
                  <a:srgbClr val="422C16"/>
                </a:solidFill>
              </a:rPr>
              <a:t> образовательных отношений. Обе части являются взаимодополняющими и необходимыми с точки зрения реализации требований Стандарта. </a:t>
            </a:r>
          </a:p>
          <a:p>
            <a:endParaRPr lang="ru-RU" sz="1600" b="1" dirty="0">
              <a:solidFill>
                <a:srgbClr val="422C16"/>
              </a:solidFill>
            </a:endParaRPr>
          </a:p>
          <a:p>
            <a:r>
              <a:rPr lang="ru-RU" sz="1600" b="1" dirty="0" smtClean="0">
                <a:solidFill>
                  <a:srgbClr val="422C16"/>
                </a:solidFill>
              </a:rPr>
              <a:t>Объем </a:t>
            </a:r>
            <a:r>
              <a:rPr lang="ru-RU" sz="1600" b="1" dirty="0">
                <a:solidFill>
                  <a:srgbClr val="422C16"/>
                </a:solidFill>
              </a:rPr>
              <a:t>обязательной части Программы </a:t>
            </a:r>
            <a:r>
              <a:rPr lang="ru-RU" sz="1600" b="1" dirty="0" smtClean="0">
                <a:solidFill>
                  <a:srgbClr val="422C16"/>
                </a:solidFill>
              </a:rPr>
              <a:t>составляет не менее  </a:t>
            </a:r>
            <a:r>
              <a:rPr lang="ru-RU" sz="1600" b="1" dirty="0">
                <a:solidFill>
                  <a:srgbClr val="422C16"/>
                </a:solidFill>
              </a:rPr>
              <a:t>60% от ее общего объема; объем части, формируемой участниками образовательных отношений – </a:t>
            </a:r>
            <a:r>
              <a:rPr lang="ru-RU" sz="1600" b="1" dirty="0" smtClean="0">
                <a:solidFill>
                  <a:srgbClr val="422C16"/>
                </a:solidFill>
              </a:rPr>
              <a:t> не более 40</a:t>
            </a:r>
            <a:r>
              <a:rPr lang="ru-RU" sz="1600" b="1" dirty="0">
                <a:solidFill>
                  <a:srgbClr val="422C16"/>
                </a:solidFill>
              </a:rPr>
              <a:t>%. </a:t>
            </a:r>
          </a:p>
          <a:p>
            <a:r>
              <a:rPr lang="ru-RU" sz="1600" b="1" u="sng" dirty="0" smtClean="0">
                <a:solidFill>
                  <a:srgbClr val="422C16"/>
                </a:solidFill>
              </a:rPr>
              <a:t>Программа </a:t>
            </a:r>
            <a:r>
              <a:rPr lang="ru-RU" sz="1600" b="1" u="sng" dirty="0">
                <a:solidFill>
                  <a:srgbClr val="422C16"/>
                </a:solidFill>
              </a:rPr>
              <a:t>включает три основных раздела: 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422C16"/>
                </a:solidFill>
              </a:rPr>
              <a:t>-Целевой; 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422C16"/>
                </a:solidFill>
              </a:rPr>
              <a:t>-Содержательный; 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422C16"/>
                </a:solidFill>
              </a:rPr>
              <a:t>-Организационный. </a:t>
            </a:r>
          </a:p>
          <a:p>
            <a:endParaRPr lang="ru-RU" sz="1600" b="1" dirty="0">
              <a:solidFill>
                <a:srgbClr val="422C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7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24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Программы отражает аспекты образовательной среды для ребенка </a:t>
            </a:r>
            <a:r>
              <a:rPr lang="ru-RU" sz="24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дошкольного </a:t>
            </a:r>
            <a:r>
              <a:rPr lang="ru-RU" sz="24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</a:t>
            </a:r>
            <a:r>
              <a:rPr lang="ru-RU" sz="2400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2400" b="1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608511"/>
          </a:xfrm>
        </p:spPr>
        <p:txBody>
          <a:bodyPr/>
          <a:lstStyle/>
          <a:p>
            <a:pPr marL="0" indent="0">
              <a:buNone/>
            </a:pPr>
            <a:endParaRPr lang="ru-RU" sz="2000" b="1" dirty="0">
              <a:solidFill>
                <a:srgbClr val="422C16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422C16"/>
              </a:solidFill>
            </a:endParaRPr>
          </a:p>
          <a:p>
            <a:r>
              <a:rPr lang="ru-RU" sz="2400" b="1" dirty="0" smtClean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предметно-пространственная развивающая образовательная среда; </a:t>
            </a:r>
          </a:p>
          <a:p>
            <a:r>
              <a:rPr lang="ru-RU" sz="2400" b="1" dirty="0" smtClean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характер </a:t>
            </a:r>
            <a:r>
              <a:rPr lang="ru-RU" sz="2400" b="1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взаимодействия со взрослыми; </a:t>
            </a:r>
          </a:p>
          <a:p>
            <a:r>
              <a:rPr lang="ru-RU" sz="2400" b="1" dirty="0" smtClean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характер </a:t>
            </a:r>
            <a:r>
              <a:rPr lang="ru-RU" sz="2400" b="1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взаимодействия с другими детьми; </a:t>
            </a:r>
          </a:p>
          <a:p>
            <a:r>
              <a:rPr lang="ru-RU" sz="2400" b="1" dirty="0" smtClean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система </a:t>
            </a:r>
            <a:r>
              <a:rPr lang="ru-RU" sz="2400" b="1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отношений ребенка к миру, к другим людям, к себе самому. </a:t>
            </a:r>
          </a:p>
        </p:txBody>
      </p:sp>
    </p:spTree>
    <p:extLst>
      <p:ext uri="{BB962C8B-B14F-4D97-AF65-F5344CB8AC3E}">
        <p14:creationId xmlns:p14="http://schemas.microsoft.com/office/powerpoint/2010/main" val="417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600" dirty="0"/>
              <a:t/>
            </a:r>
            <a:br>
              <a:rPr lang="ru-RU" sz="3600" dirty="0"/>
            </a:br>
            <a:r>
              <a:rPr lang="ru-RU" sz="28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взаимодействия педагогического коллектива с семьями воспитанников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536505"/>
          </a:xfrm>
        </p:spPr>
        <p:txBody>
          <a:bodyPr/>
          <a:lstStyle/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r>
              <a:rPr lang="ru-RU" sz="1800" b="1" i="1" u="sng" dirty="0">
                <a:solidFill>
                  <a:srgbClr val="422C16"/>
                </a:solidFill>
              </a:rPr>
              <a:t>Цель:</a:t>
            </a:r>
            <a:r>
              <a:rPr lang="ru-RU" sz="1400" b="1" dirty="0">
                <a:solidFill>
                  <a:srgbClr val="422C16"/>
                </a:solidFill>
              </a:rPr>
              <a:t> построение взаимодействия с семьями воспитанников в целях осуществления полноценного развития каждого ребёнка, вовлечение семей воспитанников непосредственно в образовательный процесс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Родительские </a:t>
            </a:r>
            <a:r>
              <a:rPr lang="ru-RU" sz="1400" b="1" dirty="0">
                <a:solidFill>
                  <a:srgbClr val="422C16"/>
                </a:solidFill>
              </a:rPr>
              <a:t>собрания;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Беседы</a:t>
            </a:r>
            <a:r>
              <a:rPr lang="ru-RU" sz="1400" b="1" dirty="0">
                <a:solidFill>
                  <a:srgbClr val="422C16"/>
                </a:solidFill>
              </a:rPr>
              <a:t>, дискуссии, консультации, семинары;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Наглядная </a:t>
            </a:r>
            <a:r>
              <a:rPr lang="ru-RU" sz="1400" b="1" dirty="0">
                <a:solidFill>
                  <a:srgbClr val="422C16"/>
                </a:solidFill>
              </a:rPr>
              <a:t>информация;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Участие </a:t>
            </a:r>
            <a:r>
              <a:rPr lang="ru-RU" sz="1400" b="1" dirty="0">
                <a:solidFill>
                  <a:srgbClr val="422C16"/>
                </a:solidFill>
              </a:rPr>
              <a:t>в творческих выставках, акциях, смотрах-конкурсах;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Участие </a:t>
            </a:r>
            <a:r>
              <a:rPr lang="ru-RU" sz="1400" b="1" dirty="0">
                <a:solidFill>
                  <a:srgbClr val="422C16"/>
                </a:solidFill>
              </a:rPr>
              <a:t>в </a:t>
            </a:r>
            <a:r>
              <a:rPr lang="ru-RU" sz="1400" b="1" dirty="0" smtClean="0">
                <a:solidFill>
                  <a:srgbClr val="422C16"/>
                </a:solidFill>
              </a:rPr>
              <a:t> </a:t>
            </a:r>
            <a:r>
              <a:rPr lang="ru-RU" sz="1400" b="1" dirty="0">
                <a:solidFill>
                  <a:srgbClr val="422C16"/>
                </a:solidFill>
              </a:rPr>
              <a:t>Совете родителей;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Участие </a:t>
            </a:r>
            <a:r>
              <a:rPr lang="ru-RU" sz="1400" b="1" dirty="0">
                <a:solidFill>
                  <a:srgbClr val="422C16"/>
                </a:solidFill>
              </a:rPr>
              <a:t>в открытых показах </a:t>
            </a:r>
            <a:r>
              <a:rPr lang="ru-RU" sz="1400" b="1" dirty="0" smtClean="0">
                <a:solidFill>
                  <a:srgbClr val="422C16"/>
                </a:solidFill>
              </a:rPr>
              <a:t>совместной деятельности, </a:t>
            </a:r>
            <a:r>
              <a:rPr lang="ru-RU" sz="1400" b="1" dirty="0">
                <a:solidFill>
                  <a:srgbClr val="422C16"/>
                </a:solidFill>
              </a:rPr>
              <a:t>праздниках, досугах, кружковой деятельности;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Дни </a:t>
            </a:r>
            <a:r>
              <a:rPr lang="ru-RU" sz="1400" b="1" dirty="0">
                <a:solidFill>
                  <a:srgbClr val="422C16"/>
                </a:solidFill>
              </a:rPr>
              <a:t>открытых дверей;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Мероприятия </a:t>
            </a:r>
            <a:r>
              <a:rPr lang="ru-RU" sz="1400" b="1" dirty="0">
                <a:solidFill>
                  <a:srgbClr val="422C16"/>
                </a:solidFill>
              </a:rPr>
              <a:t>с родителями в рамках проектной деятельности;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Круглые </a:t>
            </a:r>
            <a:r>
              <a:rPr lang="ru-RU" sz="1400" b="1" dirty="0">
                <a:solidFill>
                  <a:srgbClr val="422C16"/>
                </a:solidFill>
              </a:rPr>
              <a:t>столы, встречи с интересными людьми;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Тренинги</a:t>
            </a:r>
            <a:r>
              <a:rPr lang="ru-RU" sz="1400" b="1" dirty="0">
                <a:solidFill>
                  <a:srgbClr val="422C16"/>
                </a:solidFill>
              </a:rPr>
              <a:t>; </a:t>
            </a:r>
          </a:p>
          <a:p>
            <a:r>
              <a:rPr lang="ru-RU" sz="1400" b="1" dirty="0" smtClean="0">
                <a:solidFill>
                  <a:srgbClr val="422C16"/>
                </a:solidFill>
              </a:rPr>
              <a:t>Распространение </a:t>
            </a:r>
            <a:r>
              <a:rPr lang="ru-RU" sz="1400" b="1" dirty="0">
                <a:solidFill>
                  <a:srgbClr val="422C16"/>
                </a:solidFill>
              </a:rPr>
              <a:t>лучшего семейного опыта. </a:t>
            </a:r>
          </a:p>
        </p:txBody>
      </p:sp>
    </p:spTree>
    <p:extLst>
      <p:ext uri="{BB962C8B-B14F-4D97-AF65-F5344CB8AC3E}">
        <p14:creationId xmlns:p14="http://schemas.microsoft.com/office/powerpoint/2010/main" val="19248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36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Целевые ориентиры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5"/>
            <a:ext cx="8208912" cy="4104456"/>
          </a:xfrm>
        </p:spPr>
        <p:txBody>
          <a:bodyPr/>
          <a:lstStyle/>
          <a:p>
            <a:pPr marL="0" indent="0">
              <a:buNone/>
            </a:pPr>
            <a:endParaRPr lang="ru-RU" sz="1800" dirty="0"/>
          </a:p>
          <a:p>
            <a:pPr algn="just"/>
            <a:r>
              <a:rPr lang="ru-RU" sz="1800" dirty="0">
                <a:solidFill>
                  <a:srgbClr val="422C16"/>
                </a:solidFill>
              </a:rPr>
              <a:t>Требования Стандарта к результатам освоения Программы представлены в виде </a:t>
            </a:r>
            <a:r>
              <a:rPr lang="ru-RU" sz="1800" b="1" dirty="0">
                <a:solidFill>
                  <a:srgbClr val="422C16"/>
                </a:solidFill>
              </a:rPr>
              <a:t>целевых ориентиров </a:t>
            </a:r>
            <a:r>
              <a:rPr lang="ru-RU" sz="1800" dirty="0">
                <a:solidFill>
                  <a:srgbClr val="422C16"/>
                </a:solidFill>
              </a:rPr>
              <a:t>дошкольного образования, которые представляют собой </a:t>
            </a:r>
            <a:r>
              <a:rPr lang="ru-RU" sz="1800" b="1" dirty="0">
                <a:solidFill>
                  <a:srgbClr val="422C16"/>
                </a:solidFill>
              </a:rPr>
              <a:t>социально</a:t>
            </a:r>
            <a:r>
              <a:rPr lang="ru-RU" sz="1800" dirty="0">
                <a:solidFill>
                  <a:srgbClr val="422C16"/>
                </a:solidFill>
              </a:rPr>
              <a:t>-</a:t>
            </a:r>
            <a:r>
              <a:rPr lang="ru-RU" sz="1800" b="1" dirty="0">
                <a:solidFill>
                  <a:srgbClr val="422C16"/>
                </a:solidFill>
              </a:rPr>
              <a:t>нормативные возрастные характеристики возможных достижений ребенка на этапе завершения уровня дошкольного образования</a:t>
            </a:r>
            <a:r>
              <a:rPr lang="ru-RU" sz="1800" dirty="0">
                <a:solidFill>
                  <a:srgbClr val="422C16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422C16"/>
                </a:solidFill>
              </a:rPr>
              <a:t>Целевые </a:t>
            </a:r>
            <a:r>
              <a:rPr lang="ru-RU" sz="1800" dirty="0">
                <a:solidFill>
                  <a:srgbClr val="422C16"/>
                </a:solidFill>
              </a:rPr>
              <a:t>ориентиры Программы выступают </a:t>
            </a:r>
            <a:r>
              <a:rPr lang="ru-RU" sz="1800" b="1" dirty="0">
                <a:solidFill>
                  <a:srgbClr val="422C16"/>
                </a:solidFill>
              </a:rPr>
              <a:t>основаниями преемственности дошкольного и начального общего образования</a:t>
            </a:r>
            <a:r>
              <a:rPr lang="ru-RU" sz="1800" dirty="0">
                <a:solidFill>
                  <a:srgbClr val="422C16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422C16"/>
                </a:solidFill>
              </a:rPr>
              <a:t>При </a:t>
            </a:r>
            <a:r>
              <a:rPr lang="ru-RU" sz="1800" dirty="0">
                <a:solidFill>
                  <a:srgbClr val="422C16"/>
                </a:solidFill>
              </a:rPr>
              <a:t>соблюдении требований к условиям реализации Программы настоящие целевые ориентиры предполагают </a:t>
            </a:r>
            <a:r>
              <a:rPr lang="ru-RU" sz="1800" b="1" dirty="0">
                <a:solidFill>
                  <a:srgbClr val="422C16"/>
                </a:solidFill>
              </a:rPr>
              <a:t>формирование у детей дошкольного возраста предпосылок к учебной деятельности </a:t>
            </a:r>
            <a:r>
              <a:rPr lang="ru-RU" sz="1800" dirty="0">
                <a:solidFill>
                  <a:srgbClr val="422C16"/>
                </a:solidFill>
              </a:rPr>
              <a:t>на этапе завершения ими дошкольного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12669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4294967295"/>
          </p:nvPr>
        </p:nvSpPr>
        <p:spPr>
          <a:xfrm>
            <a:off x="395536" y="476672"/>
            <a:ext cx="8424936" cy="393022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Муниципальное бюджетное дошкольное образовательное учреждение 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«Детский сад № 5 «</a:t>
            </a:r>
            <a:r>
              <a:rPr lang="ru-RU" sz="2800" b="1" i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Семицветик</a:t>
            </a:r>
            <a: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города Буденновска Буденновского района»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356800, Ставропольский край, Буденновский район, </a:t>
            </a:r>
            <a:endParaRPr lang="en-US" sz="2800" b="1" i="1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г. Буденновск, ул. Вавилова (ПОСС)</a:t>
            </a:r>
            <a:b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телефон: 5 (86559) 5-51-77</a:t>
            </a:r>
            <a:b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sz="2800" b="1" i="1" dirty="0" smtClean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sad.5.26bud@mail.ru </a:t>
            </a:r>
            <a:r>
              <a:rPr lang="en-US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Наш адрес в интернете: http://</a:t>
            </a:r>
            <a:r>
              <a:rPr lang="en-US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ds05.budennovsk.ru</a:t>
            </a:r>
            <a:r>
              <a:rPr lang="ru-RU" sz="2800" b="1" i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</a:p>
          <a:p>
            <a:endParaRPr lang="ru-RU" b="1" i="1" dirty="0">
              <a:solidFill>
                <a:srgbClr val="0C788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Нормативно-правовая база </a:t>
            </a:r>
            <a:r>
              <a:rPr lang="ru-RU" sz="2400" b="1" i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программы детского сада</a:t>
            </a:r>
            <a:r>
              <a:rPr lang="ru-RU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i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5"/>
            <a:ext cx="8496944" cy="4464496"/>
          </a:xfrm>
        </p:spPr>
        <p:txBody>
          <a:bodyPr/>
          <a:lstStyle/>
          <a:p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Федеральный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закон от 29.12.2012  № 273-ФЗ  «Об образовании в Российской Федерации»;</a:t>
            </a:r>
          </a:p>
          <a:p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Федеральный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государственный образовательный стандарт дошкольного образования (Утвержден приказом Министерства образования и науки Российской Федерации от 17 октября 2013 г. N 1155);</a:t>
            </a:r>
          </a:p>
          <a:p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Федеральная образовательный программа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дошкольного образования (ФОП</a:t>
            </a:r>
            <a:r>
              <a:rPr lang="en-US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ДО) (Утверждена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приказом </a:t>
            </a:r>
            <a:r>
              <a:rPr lang="ru-RU" sz="15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от</a:t>
            </a:r>
            <a:r>
              <a:rPr lang="en-US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25.11.2022 №</a:t>
            </a:r>
            <a:r>
              <a:rPr lang="en-US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1028</a:t>
            </a:r>
          </a:p>
          <a:p>
            <a:pPr lvl="0"/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Приказ </a:t>
            </a:r>
            <a:r>
              <a:rPr lang="ru-RU" sz="15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Российской Федерации от 31 июля 2020 года № 373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образования».</a:t>
            </a:r>
          </a:p>
          <a:p>
            <a:pPr lvl="0"/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Постановление Главного государственного санитарного врача РФ от 27 октября 2020 г. № 32 «Об утверждении санитарно- эпидемиологических правил и норм СанПиН 2.3/2.4.3590-20 «Санитарно-эпидемиологические требования к организации общественного питания населения»;</a:t>
            </a:r>
          </a:p>
          <a:p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Устав МБДОУ ДС № 5 г. Буденновска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19256" cy="1373014"/>
          </a:xfrm>
        </p:spPr>
        <p:txBody>
          <a:bodyPr/>
          <a:lstStyle/>
          <a:p>
            <a:r>
              <a:rPr lang="ru-RU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Возрастные и</a:t>
            </a:r>
            <a:r>
              <a:rPr lang="en-US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иные категории детей, на</a:t>
            </a:r>
            <a:r>
              <a:rPr lang="en-US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4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которых ориентирована Программа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5"/>
            <a:ext cx="8280920" cy="3816425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детском саду 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функционируют 6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групп для детей</a:t>
            </a:r>
          </a:p>
          <a:p>
            <a:pPr lvl="0"/>
            <a:endParaRPr lang="ru-RU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группы для детей от 1 года до 3 лет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группа для детей 3-4 лет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группа для детей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4-5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лет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группа для детей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5-6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лет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группа для детей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6-8 лет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98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программы</a:t>
            </a:r>
            <a:endParaRPr lang="ru-RU" sz="3600" b="1" i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45997"/>
              </p:ext>
            </p:extLst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Федеральная образовательная программа дошкольного образования (ФОП</a:t>
                      </a:r>
                      <a:r>
                        <a:rPr lang="en-US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ДО)</a:t>
                      </a:r>
                    </a:p>
                    <a:p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ru-RU" sz="20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ОТ РОЖДЕНИЯ ДО ШКОЛЫ Инновационная программа дошкольного образования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62" y="1844824"/>
            <a:ext cx="1095078" cy="109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199" y="3328639"/>
            <a:ext cx="1086041" cy="108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9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направленна на:</a:t>
            </a:r>
            <a:endParaRPr lang="ru-RU" b="1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воспитание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 развитие ребенка дошкольного возраста как Гражданина Российской Федерации, формирование основ его гражданской и культурной идентичности на доступном его возрасту содержании доступными средствами; </a:t>
            </a:r>
            <a:endParaRPr lang="ru-RU" sz="15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ru-RU" sz="15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создание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единого ядра содержания дошкольного образования (далее – ДО), ориентированного на приобщение детей к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pPr marL="0" indent="0" algn="just">
              <a:buNone/>
            </a:pPr>
            <a:endParaRPr lang="ru-RU" sz="15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создание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единого федерального образовательного пространства воспитания и обучения детей от рождения до поступления в начальную школу, обеспечивающего ребенку и его родителям (законным представителям), равные, качественные условия ДО, вне зависимости от места и региона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412227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652934"/>
          </a:xfrm>
        </p:spPr>
        <p:txBody>
          <a:bodyPr/>
          <a:lstStyle/>
          <a:p>
            <a: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режима пребывания детей в</a:t>
            </a:r>
            <a:r>
              <a:rPr lang="en-US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детском саду</a:t>
            </a:r>
            <a:br>
              <a:rPr lang="ru-RU" sz="28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320480"/>
          </a:xfrm>
        </p:spPr>
        <p:txBody>
          <a:bodyPr/>
          <a:lstStyle/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Режим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работы: 10-часовое пребывание воспитанников при 5-дневной рабочей неделе.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Работа по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реализации Программы проводится в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течение года и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делится на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два периода:</a:t>
            </a:r>
          </a:p>
          <a:p>
            <a:pPr lvl="0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первый период (с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сентября по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31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мая);</a:t>
            </a: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второй период (с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июня по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31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августа).</a:t>
            </a:r>
          </a:p>
          <a:p>
            <a:pPr algn="just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Организация жизни детей опирается на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определенный суточный режим, который представляет собой рациональное чередование отрезков сна и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бодрствования в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соответствии с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физиологическими обоснованиями. При организации режима учитываются рекомендации СанПиН и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СП, видовая принадлежность детского сада, сезонные особенности, а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также региональные рекомендации специалистов в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области охраны и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укрепления здоровья детей.</a:t>
            </a:r>
          </a:p>
          <a:p>
            <a:pPr algn="just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Режим дня составлен для каждой возрастной группы на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холодный и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теплый периоды, учтены функциональные возможности детей, а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также ведущий вид деятельности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— игра. Кроме того, учитывается потребность родителей в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гибком режиме пребывания детей в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ДОО, особенно в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период адаптации.</a:t>
            </a:r>
          </a:p>
        </p:txBody>
      </p:sp>
    </p:spTree>
    <p:extLst>
      <p:ext uri="{BB962C8B-B14F-4D97-AF65-F5344CB8AC3E}">
        <p14:creationId xmlns:p14="http://schemas.microsoft.com/office/powerpoint/2010/main" val="2937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развития и образования </a:t>
            </a:r>
            <a:r>
              <a:rPr lang="ru-RU" sz="32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r>
              <a:rPr lang="ru-RU" sz="3200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3200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algn="just"/>
            <a:r>
              <a:rPr lang="ru-RU" sz="2000" b="1" i="1" u="sng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социально-коммуникативное развитие </a:t>
            </a:r>
            <a:r>
              <a:rPr lang="ru-RU" sz="1600" b="1" dirty="0" smtClean="0">
                <a:solidFill>
                  <a:srgbClr val="422C16"/>
                </a:solidFill>
              </a:rPr>
              <a:t>направлено </a:t>
            </a:r>
            <a:r>
              <a:rPr lang="ru-RU" sz="1600" b="1" dirty="0">
                <a:solidFill>
                  <a:srgbClr val="422C16"/>
                </a:solidFill>
              </a:rPr>
              <a:t>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sz="1600" b="1" dirty="0" err="1">
                <a:solidFill>
                  <a:srgbClr val="422C16"/>
                </a:solidFill>
              </a:rPr>
              <a:t>саморегуляции</a:t>
            </a:r>
            <a:r>
              <a:rPr lang="ru-RU" sz="1600" b="1" dirty="0">
                <a:solidFill>
                  <a:srgbClr val="422C16"/>
                </a:solidFill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</a:t>
            </a:r>
            <a:r>
              <a:rPr lang="ru-RU" sz="1600" b="1" dirty="0" smtClean="0">
                <a:solidFill>
                  <a:srgbClr val="422C16"/>
                </a:solidFill>
              </a:rPr>
              <a:t>природе. </a:t>
            </a:r>
            <a:endParaRPr lang="ru-RU" sz="1600" b="1" dirty="0">
              <a:solidFill>
                <a:srgbClr val="422C16"/>
              </a:solidFill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209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развития и образования </a:t>
            </a:r>
            <a:r>
              <a:rPr lang="ru-RU" sz="32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r>
              <a:rPr lang="ru-RU" sz="3200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3200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600" dirty="0"/>
          </a:p>
          <a:p>
            <a:r>
              <a:rPr lang="ru-RU" sz="2000" b="1" i="1" u="sng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познавательное развитие </a:t>
            </a:r>
            <a:r>
              <a:rPr lang="ru-RU" sz="1600" b="1" dirty="0" smtClean="0">
                <a:solidFill>
                  <a:srgbClr val="422C16"/>
                </a:solidFill>
              </a:rPr>
              <a:t>предполагает </a:t>
            </a:r>
            <a:r>
              <a:rPr lang="ru-RU" sz="1600" b="1" dirty="0">
                <a:solidFill>
                  <a:srgbClr val="422C16"/>
                </a:solidFill>
              </a:rPr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</a:t>
            </a:r>
            <a:r>
              <a:rPr lang="ru-RU" sz="1600" b="1" dirty="0" smtClean="0">
                <a:solidFill>
                  <a:srgbClr val="422C16"/>
                </a:solidFill>
              </a:rPr>
              <a:t>мира; </a:t>
            </a:r>
            <a:endParaRPr lang="ru-RU" sz="1600" b="1" dirty="0">
              <a:solidFill>
                <a:srgbClr val="422C16"/>
              </a:solidFill>
            </a:endParaRPr>
          </a:p>
          <a:p>
            <a:endParaRPr lang="ru-RU" sz="1600" b="1" dirty="0">
              <a:solidFill>
                <a:srgbClr val="422C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b="1" i="1" dirty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развития и образования </a:t>
            </a:r>
            <a:r>
              <a:rPr lang="ru-RU" sz="3200" b="1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r>
              <a:rPr lang="ru-RU" sz="3200" i="1" dirty="0" smtClean="0">
                <a:solidFill>
                  <a:srgbClr val="0C78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3200" i="1" dirty="0">
              <a:solidFill>
                <a:srgbClr val="0C78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800" dirty="0">
              <a:solidFill>
                <a:srgbClr val="422C16"/>
              </a:solidFill>
            </a:endParaRPr>
          </a:p>
          <a:p>
            <a:pPr algn="just"/>
            <a:r>
              <a:rPr lang="ru-RU" sz="2000" b="1" i="1" u="sng" dirty="0">
                <a:solidFill>
                  <a:srgbClr val="422C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речевое развитие </a:t>
            </a:r>
            <a:r>
              <a:rPr lang="ru-RU" sz="2000" b="1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800" b="1" dirty="0" smtClean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включает </a:t>
            </a:r>
            <a:r>
              <a:rPr lang="ru-RU" sz="1800" b="1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</a:t>
            </a:r>
            <a:r>
              <a:rPr lang="ru-RU" sz="1800" b="1" dirty="0" smtClean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грамоте</a:t>
            </a:r>
            <a:r>
              <a:rPr lang="ru-RU" sz="1800" b="1" dirty="0">
                <a:solidFill>
                  <a:srgbClr val="422C1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1800" b="1" dirty="0">
              <a:solidFill>
                <a:srgbClr val="422C1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1600" b="1" dirty="0">
              <a:solidFill>
                <a:srgbClr val="422C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5311</TotalTime>
  <Words>990</Words>
  <Application>Microsoft Office PowerPoint</Application>
  <PresentationFormat>Экран (4:3)</PresentationFormat>
  <Paragraphs>97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Diseño predeterminado</vt:lpstr>
      <vt:lpstr>Образовательная программа дошкольного образования МБДОУ ДС №5 г. Буденновска</vt:lpstr>
      <vt:lpstr>Нормативно-правовая база  образовательной программы детского сада </vt:lpstr>
      <vt:lpstr>Возрастные и иные категории детей, на которых ориентирована Программа</vt:lpstr>
      <vt:lpstr>Используемые программы</vt:lpstr>
      <vt:lpstr>Программа направленна на:</vt:lpstr>
      <vt:lpstr>Организация режима пребывания детей в детском саду :</vt:lpstr>
      <vt:lpstr> Направления развития и образования детей: </vt:lpstr>
      <vt:lpstr> Направления развития и образования детей: </vt:lpstr>
      <vt:lpstr> Направления развития и образования детей: </vt:lpstr>
      <vt:lpstr> Направления развития и образования детей: </vt:lpstr>
      <vt:lpstr> Направления развития и образования детей: </vt:lpstr>
      <vt:lpstr> Структура и объем образовательной программы </vt:lpstr>
      <vt:lpstr>  Содержание Программы отражает аспекты образовательной среды для ребенка  дошкольного возраста: </vt:lpstr>
      <vt:lpstr> Формы взаимодействия педагогического коллектива с семьями воспитанников </vt:lpstr>
      <vt:lpstr> Целевые ориентиры 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Пользователь</cp:lastModifiedBy>
  <cp:revision>736</cp:revision>
  <cp:lastPrinted>2020-10-08T08:15:35Z</cp:lastPrinted>
  <dcterms:created xsi:type="dcterms:W3CDTF">2010-05-23T14:28:12Z</dcterms:created>
  <dcterms:modified xsi:type="dcterms:W3CDTF">2023-09-08T07:35:14Z</dcterms:modified>
</cp:coreProperties>
</file>